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Lst>
  <p:sldSz cy="5143500" cx="9144000"/>
  <p:notesSz cx="6858000" cy="9144000"/>
  <p:embeddedFontLst>
    <p:embeddedFont>
      <p:font typeface="Nunit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A51CE49-01F2-4511-BC7A-59DC6CE477DB}">
  <a:tblStyle styleId="{CA51CE49-01F2-4511-BC7A-59DC6CE477D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font" Target="fonts/Nunito-regular.fntdata"/><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font" Target="fonts/Nunito-italic.fntdata"/><Relationship Id="rId21" Type="http://schemas.openxmlformats.org/officeDocument/2006/relationships/slide" Target="slides/slide15.xml"/><Relationship Id="rId43" Type="http://schemas.openxmlformats.org/officeDocument/2006/relationships/font" Target="fonts/Nunito-bold.fntdata"/><Relationship Id="rId24" Type="http://schemas.openxmlformats.org/officeDocument/2006/relationships/slide" Target="slides/slide18.xml"/><Relationship Id="rId23" Type="http://schemas.openxmlformats.org/officeDocument/2006/relationships/slide" Target="slides/slide17.xml"/><Relationship Id="rId45"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e2db12a4b0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e2db12a4b0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efa23bb167_3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efa23bb167_3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e2db12a4b0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e2db12a4b0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efa23bb167_3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efa23bb167_3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efa23bb167_3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efa23bb167_3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e2db12a4b0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e2db12a4b0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e2db12a4b0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e2db12a4b0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e2db12a4b0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e2db12a4b0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e2db12a4b0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e2db12a4b0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e2db12a4b0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e2db12a4b0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ee128dc43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ee128dc43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e2db12a4b0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e2db12a4b0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e2db12a4b0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e2db12a4b0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e2db12a4b0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e2db12a4b0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e2db12a4b0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e2db12a4b0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e2db12a4b0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e2db12a4b0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efa23bb167_3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efa23bb167_3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efa23bb167_3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efa23bb167_3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79db70c99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79db70c9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79db70c99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79db70c99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efa23bb167_3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efa23bb167_3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efa23bb167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efa23bb167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79db70c99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79db70c99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79db70c992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79db70c992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efa23bb167_3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efa23bb167_3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79db70c99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79db70c99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79db70c992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79db70c992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efa23bb167_3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efa23bb167_3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e2db12a4b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e2db12a4b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efa23bb167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efa23bb167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e2db12a4b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e2db12a4b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efa23bb167_3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efa23bb167_3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efa23bb167_3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efa23bb167_3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e2db12a4b0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e2db12a4b0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image" Target="../media/image1.png"/><Relationship Id="rId7"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2.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5.pn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6.png"/><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7.png"/><Relationship Id="rId4" Type="http://schemas.openxmlformats.org/officeDocument/2006/relationships/image" Target="../media/image32.png"/><Relationship Id="rId5"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8.png"/><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7.png"/><Relationship Id="rId4" Type="http://schemas.openxmlformats.org/officeDocument/2006/relationships/image" Target="../media/image32.png"/><Relationship Id="rId5" Type="http://schemas.openxmlformats.org/officeDocument/2006/relationships/image" Target="../media/image31.png"/><Relationship Id="rId6" Type="http://schemas.openxmlformats.org/officeDocument/2006/relationships/image" Target="../media/image3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s://www.v7labs.com/blog/yolo-object-detection" TargetMode="External"/><Relationship Id="rId4" Type="http://schemas.openxmlformats.org/officeDocument/2006/relationships/hyperlink" Target="https://aurigait.com/blog/how-does-paddle-ocr-reads-image-dat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License plate recognition </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fontScale="47500" lnSpcReduction="20000"/>
          </a:bodyPr>
          <a:lstStyle/>
          <a:p>
            <a:pPr indent="0" lvl="0" marL="0" rtl="0" algn="ctr">
              <a:spcBef>
                <a:spcPts val="0"/>
              </a:spcBef>
              <a:spcAft>
                <a:spcPts val="0"/>
              </a:spcAft>
              <a:buNone/>
            </a:pPr>
            <a:r>
              <a:rPr lang="en" sz="4018"/>
              <a:t>Group 2</a:t>
            </a:r>
            <a:endParaRPr sz="4018"/>
          </a:p>
          <a:p>
            <a:pPr indent="0" lvl="0" marL="0" rtl="0" algn="ctr">
              <a:spcBef>
                <a:spcPts val="0"/>
              </a:spcBef>
              <a:spcAft>
                <a:spcPts val="0"/>
              </a:spcAft>
              <a:buNone/>
            </a:pPr>
            <a:r>
              <a:t/>
            </a:r>
            <a:endParaRPr/>
          </a:p>
        </p:txBody>
      </p:sp>
      <p:sp>
        <p:nvSpPr>
          <p:cNvPr id="130" name="Google Shape;130;p13"/>
          <p:cNvSpPr txBox="1"/>
          <p:nvPr/>
        </p:nvSpPr>
        <p:spPr>
          <a:xfrm>
            <a:off x="3011200" y="1151650"/>
            <a:ext cx="3078300" cy="52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Nunito"/>
                <a:ea typeface="Nunito"/>
                <a:cs typeface="Nunito"/>
                <a:sym typeface="Nunito"/>
              </a:rPr>
              <a:t>COS30018</a:t>
            </a:r>
            <a:endParaRPr sz="3000">
              <a:solidFill>
                <a:schemeClr val="dk2"/>
              </a:solidFill>
              <a:latin typeface="Calibri"/>
              <a:ea typeface="Calibri"/>
              <a:cs typeface="Calibri"/>
              <a:sym typeface="Calibri"/>
            </a:endParaRPr>
          </a:p>
        </p:txBody>
      </p:sp>
      <p:pic>
        <p:nvPicPr>
          <p:cNvPr id="131" name="Google Shape;131;p13"/>
          <p:cNvPicPr preferRelativeResize="0"/>
          <p:nvPr/>
        </p:nvPicPr>
        <p:blipFill>
          <a:blip r:embed="rId3">
            <a:alphaModFix/>
          </a:blip>
          <a:stretch>
            <a:fillRect/>
          </a:stretch>
        </p:blipFill>
        <p:spPr>
          <a:xfrm>
            <a:off x="6479650" y="1680550"/>
            <a:ext cx="2153476" cy="1616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2"/>
          <p:cNvSpPr txBox="1"/>
          <p:nvPr>
            <p:ph type="title"/>
          </p:nvPr>
        </p:nvSpPr>
        <p:spPr>
          <a:xfrm>
            <a:off x="574225" y="2922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1. </a:t>
            </a:r>
            <a:r>
              <a:rPr lang="en"/>
              <a:t>Gray Scaling</a:t>
            </a:r>
            <a:endParaRPr/>
          </a:p>
        </p:txBody>
      </p:sp>
      <p:sp>
        <p:nvSpPr>
          <p:cNvPr id="191" name="Google Shape;191;p22"/>
          <p:cNvSpPr txBox="1"/>
          <p:nvPr>
            <p:ph idx="1" type="body"/>
          </p:nvPr>
        </p:nvSpPr>
        <p:spPr>
          <a:xfrm>
            <a:off x="973275" y="927325"/>
            <a:ext cx="4750800" cy="2448000"/>
          </a:xfrm>
          <a:prstGeom prst="rect">
            <a:avLst/>
          </a:prstGeom>
        </p:spPr>
        <p:txBody>
          <a:bodyPr anchorCtr="0" anchor="t" bIns="91425" lIns="91425" spcFirstLastPara="1" rIns="91425" wrap="square" tIns="91425">
            <a:normAutofit/>
          </a:bodyPr>
          <a:lstStyle/>
          <a:p>
            <a:pPr indent="0" lvl="0" marL="0" rtl="0" algn="l">
              <a:spcBef>
                <a:spcPts val="300"/>
              </a:spcBef>
              <a:spcAft>
                <a:spcPts val="0"/>
              </a:spcAft>
              <a:buNone/>
            </a:pPr>
            <a:r>
              <a:rPr lang="en">
                <a:solidFill>
                  <a:srgbClr val="051E50"/>
                </a:solidFill>
                <a:highlight>
                  <a:srgbClr val="FFFFFF"/>
                </a:highlight>
                <a:latin typeface="Arial"/>
                <a:ea typeface="Arial"/>
                <a:cs typeface="Arial"/>
                <a:sym typeface="Arial"/>
              </a:rPr>
              <a:t>The purpose of gray scaling is to tame the complexity of the image and make it compatible to other algorithms (Canny). Gray scaling convert images displayed in color scales such as RGB, CMYK, HSV into shade of gray color. This reduce the initial's image dimensions (3 or 4) to only 1 dimensions</a:t>
            </a:r>
            <a:endParaRPr>
              <a:solidFill>
                <a:srgbClr val="051E50"/>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sz="1400">
              <a:solidFill>
                <a:srgbClr val="051E50"/>
              </a:solidFill>
            </a:endParaRPr>
          </a:p>
        </p:txBody>
      </p:sp>
      <p:pic>
        <p:nvPicPr>
          <p:cNvPr id="192" name="Google Shape;192;p22"/>
          <p:cNvPicPr preferRelativeResize="0"/>
          <p:nvPr/>
        </p:nvPicPr>
        <p:blipFill>
          <a:blip r:embed="rId3">
            <a:alphaModFix/>
          </a:blip>
          <a:stretch>
            <a:fillRect/>
          </a:stretch>
        </p:blipFill>
        <p:spPr>
          <a:xfrm>
            <a:off x="528875" y="2250638"/>
            <a:ext cx="792525" cy="792525"/>
          </a:xfrm>
          <a:prstGeom prst="rect">
            <a:avLst/>
          </a:prstGeom>
          <a:noFill/>
          <a:ln>
            <a:noFill/>
          </a:ln>
        </p:spPr>
      </p:pic>
      <p:pic>
        <p:nvPicPr>
          <p:cNvPr id="193" name="Google Shape;193;p22"/>
          <p:cNvPicPr preferRelativeResize="0"/>
          <p:nvPr/>
        </p:nvPicPr>
        <p:blipFill>
          <a:blip r:embed="rId4">
            <a:alphaModFix/>
          </a:blip>
          <a:stretch>
            <a:fillRect/>
          </a:stretch>
        </p:blipFill>
        <p:spPr>
          <a:xfrm>
            <a:off x="396800" y="3239412"/>
            <a:ext cx="1056666" cy="792526"/>
          </a:xfrm>
          <a:prstGeom prst="rect">
            <a:avLst/>
          </a:prstGeom>
          <a:noFill/>
          <a:ln>
            <a:noFill/>
          </a:ln>
        </p:spPr>
      </p:pic>
      <p:pic>
        <p:nvPicPr>
          <p:cNvPr id="194" name="Google Shape;194;p22"/>
          <p:cNvPicPr preferRelativeResize="0"/>
          <p:nvPr/>
        </p:nvPicPr>
        <p:blipFill>
          <a:blip r:embed="rId5">
            <a:alphaModFix/>
          </a:blip>
          <a:stretch>
            <a:fillRect/>
          </a:stretch>
        </p:blipFill>
        <p:spPr>
          <a:xfrm>
            <a:off x="250700" y="4046963"/>
            <a:ext cx="1463800" cy="892925"/>
          </a:xfrm>
          <a:prstGeom prst="rect">
            <a:avLst/>
          </a:prstGeom>
          <a:noFill/>
          <a:ln>
            <a:noFill/>
          </a:ln>
        </p:spPr>
      </p:pic>
      <p:pic>
        <p:nvPicPr>
          <p:cNvPr id="195" name="Google Shape;195;p22"/>
          <p:cNvPicPr preferRelativeResize="0"/>
          <p:nvPr/>
        </p:nvPicPr>
        <p:blipFill>
          <a:blip r:embed="rId6">
            <a:alphaModFix/>
          </a:blip>
          <a:stretch>
            <a:fillRect/>
          </a:stretch>
        </p:blipFill>
        <p:spPr>
          <a:xfrm>
            <a:off x="2837500" y="2986200"/>
            <a:ext cx="1697054" cy="954601"/>
          </a:xfrm>
          <a:prstGeom prst="rect">
            <a:avLst/>
          </a:prstGeom>
          <a:noFill/>
          <a:ln>
            <a:noFill/>
          </a:ln>
        </p:spPr>
      </p:pic>
      <p:pic>
        <p:nvPicPr>
          <p:cNvPr id="196" name="Google Shape;196;p22"/>
          <p:cNvPicPr preferRelativeResize="0"/>
          <p:nvPr/>
        </p:nvPicPr>
        <p:blipFill rotWithShape="1">
          <a:blip r:embed="rId7">
            <a:alphaModFix/>
          </a:blip>
          <a:srcRect b="26621" l="0" r="54681" t="0"/>
          <a:stretch/>
        </p:blipFill>
        <p:spPr>
          <a:xfrm>
            <a:off x="6054475" y="645228"/>
            <a:ext cx="2160426" cy="1879000"/>
          </a:xfrm>
          <a:prstGeom prst="rect">
            <a:avLst/>
          </a:prstGeom>
          <a:noFill/>
          <a:ln>
            <a:noFill/>
          </a:ln>
        </p:spPr>
      </p:pic>
      <p:pic>
        <p:nvPicPr>
          <p:cNvPr id="197" name="Google Shape;197;p22"/>
          <p:cNvPicPr preferRelativeResize="0"/>
          <p:nvPr/>
        </p:nvPicPr>
        <p:blipFill rotWithShape="1">
          <a:blip r:embed="rId7">
            <a:alphaModFix/>
          </a:blip>
          <a:srcRect b="26621" l="46994" r="-3221" t="0"/>
          <a:stretch/>
        </p:blipFill>
        <p:spPr>
          <a:xfrm>
            <a:off x="5724075" y="2729377"/>
            <a:ext cx="2821226" cy="1977625"/>
          </a:xfrm>
          <a:prstGeom prst="rect">
            <a:avLst/>
          </a:prstGeom>
          <a:noFill/>
          <a:ln>
            <a:noFill/>
          </a:ln>
        </p:spPr>
      </p:pic>
      <p:sp>
        <p:nvSpPr>
          <p:cNvPr id="198" name="Google Shape;198;p22"/>
          <p:cNvSpPr/>
          <p:nvPr/>
        </p:nvSpPr>
        <p:spPr>
          <a:xfrm>
            <a:off x="2013850" y="3277500"/>
            <a:ext cx="453600" cy="372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3"/>
          <p:cNvSpPr txBox="1"/>
          <p:nvPr>
            <p:ph type="title"/>
          </p:nvPr>
        </p:nvSpPr>
        <p:spPr>
          <a:xfrm>
            <a:off x="729250" y="5949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 </a:t>
            </a:r>
            <a:r>
              <a:rPr lang="en"/>
              <a:t>Maximize contrast</a:t>
            </a:r>
            <a:endParaRPr/>
          </a:p>
        </p:txBody>
      </p:sp>
      <p:sp>
        <p:nvSpPr>
          <p:cNvPr id="204" name="Google Shape;204;p23"/>
          <p:cNvSpPr txBox="1"/>
          <p:nvPr>
            <p:ph idx="1" type="body"/>
          </p:nvPr>
        </p:nvSpPr>
        <p:spPr>
          <a:xfrm>
            <a:off x="5663050" y="1462500"/>
            <a:ext cx="2571900" cy="273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rgbClr val="051E50"/>
                </a:solidFill>
              </a:rPr>
              <a:t>We dilate the details in the image so that the black elements become darker and the bright elements become even brighter.</a:t>
            </a:r>
            <a:endParaRPr sz="1600">
              <a:solidFill>
                <a:srgbClr val="051E50"/>
              </a:solidFill>
            </a:endParaRPr>
          </a:p>
          <a:p>
            <a:pPr indent="0" lvl="0" marL="0" rtl="0" algn="l">
              <a:spcBef>
                <a:spcPts val="1200"/>
              </a:spcBef>
              <a:spcAft>
                <a:spcPts val="1200"/>
              </a:spcAft>
              <a:buNone/>
            </a:pPr>
            <a:r>
              <a:rPr lang="en" sz="1600">
                <a:solidFill>
                  <a:srgbClr val="051E50"/>
                </a:solidFill>
              </a:rPr>
              <a:t>This increase the separation between the numbers and the background in a plate.</a:t>
            </a:r>
            <a:endParaRPr sz="1600">
              <a:solidFill>
                <a:srgbClr val="051E50"/>
              </a:solidFill>
            </a:endParaRPr>
          </a:p>
        </p:txBody>
      </p:sp>
      <p:graphicFrame>
        <p:nvGraphicFramePr>
          <p:cNvPr id="205" name="Google Shape;205;p23"/>
          <p:cNvGraphicFramePr/>
          <p:nvPr/>
        </p:nvGraphicFramePr>
        <p:xfrm>
          <a:off x="819150" y="1880025"/>
          <a:ext cx="3000000" cy="3000000"/>
        </p:xfrm>
        <a:graphic>
          <a:graphicData uri="http://schemas.openxmlformats.org/drawingml/2006/table">
            <a:tbl>
              <a:tblPr>
                <a:noFill/>
                <a:tableStyleId>{CA51CE49-01F2-4511-BC7A-59DC6CE477DB}</a:tableStyleId>
              </a:tblPr>
              <a:tblGrid>
                <a:gridCol w="2099850"/>
                <a:gridCol w="2099850"/>
              </a:tblGrid>
              <a:tr h="413525">
                <a:tc>
                  <a:txBody>
                    <a:bodyPr/>
                    <a:lstStyle/>
                    <a:p>
                      <a:pPr indent="0" lvl="0" marL="0" rtl="0" algn="l">
                        <a:spcBef>
                          <a:spcPts val="0"/>
                        </a:spcBef>
                        <a:spcAft>
                          <a:spcPts val="0"/>
                        </a:spcAft>
                        <a:buNone/>
                      </a:pPr>
                      <a:r>
                        <a:rPr lang="en">
                          <a:solidFill>
                            <a:srgbClr val="051E50"/>
                          </a:solidFill>
                        </a:rPr>
                        <a:t>Before</a:t>
                      </a:r>
                      <a:endParaRPr>
                        <a:solidFill>
                          <a:srgbClr val="051E50"/>
                        </a:solidFill>
                      </a:endParaRPr>
                    </a:p>
                  </a:txBody>
                  <a:tcPr marT="91425" marB="91425" marR="91425" marL="91425"/>
                </a:tc>
                <a:tc>
                  <a:txBody>
                    <a:bodyPr/>
                    <a:lstStyle/>
                    <a:p>
                      <a:pPr indent="0" lvl="0" marL="0" rtl="0" algn="l">
                        <a:spcBef>
                          <a:spcPts val="0"/>
                        </a:spcBef>
                        <a:spcAft>
                          <a:spcPts val="0"/>
                        </a:spcAft>
                        <a:buNone/>
                      </a:pPr>
                      <a:r>
                        <a:rPr lang="en">
                          <a:solidFill>
                            <a:srgbClr val="051E50"/>
                          </a:solidFill>
                        </a:rPr>
                        <a:t>After</a:t>
                      </a:r>
                      <a:endParaRPr>
                        <a:solidFill>
                          <a:srgbClr val="051E50"/>
                        </a:solidFill>
                      </a:endParaRPr>
                    </a:p>
                  </a:txBody>
                  <a:tcPr marT="91425" marB="91425" marR="91425" marL="91425"/>
                </a:tc>
              </a:tr>
            </a:tbl>
          </a:graphicData>
        </a:graphic>
      </p:graphicFrame>
      <p:pic>
        <p:nvPicPr>
          <p:cNvPr id="206" name="Google Shape;206;p23"/>
          <p:cNvPicPr preferRelativeResize="0"/>
          <p:nvPr/>
        </p:nvPicPr>
        <p:blipFill rotWithShape="1">
          <a:blip r:embed="rId3">
            <a:alphaModFix/>
          </a:blip>
          <a:srcRect b="-31976" l="-5490" r="-14904" t="11581"/>
          <a:stretch/>
        </p:blipFill>
        <p:spPr>
          <a:xfrm>
            <a:off x="477975" y="2683050"/>
            <a:ext cx="5314950" cy="1981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4"/>
          <p:cNvSpPr txBox="1"/>
          <p:nvPr>
            <p:ph type="title"/>
          </p:nvPr>
        </p:nvSpPr>
        <p:spPr>
          <a:xfrm>
            <a:off x="784500" y="7157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3. Gauss filter</a:t>
            </a:r>
            <a:endParaRPr/>
          </a:p>
        </p:txBody>
      </p:sp>
      <p:sp>
        <p:nvSpPr>
          <p:cNvPr id="212" name="Google Shape;212;p24"/>
          <p:cNvSpPr txBox="1"/>
          <p:nvPr>
            <p:ph idx="1" type="body"/>
          </p:nvPr>
        </p:nvSpPr>
        <p:spPr>
          <a:xfrm>
            <a:off x="5752950" y="2163900"/>
            <a:ext cx="2571900" cy="1241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rgbClr val="051E50"/>
                </a:solidFill>
              </a:rPr>
              <a:t>The Gauss filter is used to reduce noise and make the surroundings blurr, therefore focusing on the central point.</a:t>
            </a:r>
            <a:endParaRPr sz="1600">
              <a:solidFill>
                <a:srgbClr val="051E50"/>
              </a:solidFill>
            </a:endParaRPr>
          </a:p>
        </p:txBody>
      </p:sp>
      <p:graphicFrame>
        <p:nvGraphicFramePr>
          <p:cNvPr id="213" name="Google Shape;213;p24"/>
          <p:cNvGraphicFramePr/>
          <p:nvPr/>
        </p:nvGraphicFramePr>
        <p:xfrm>
          <a:off x="819150" y="1880025"/>
          <a:ext cx="3000000" cy="3000000"/>
        </p:xfrm>
        <a:graphic>
          <a:graphicData uri="http://schemas.openxmlformats.org/drawingml/2006/table">
            <a:tbl>
              <a:tblPr>
                <a:noFill/>
                <a:tableStyleId>{CA51CE49-01F2-4511-BC7A-59DC6CE477DB}</a:tableStyleId>
              </a:tblPr>
              <a:tblGrid>
                <a:gridCol w="2099850"/>
                <a:gridCol w="2099850"/>
              </a:tblGrid>
              <a:tr h="413525">
                <a:tc>
                  <a:txBody>
                    <a:bodyPr/>
                    <a:lstStyle/>
                    <a:p>
                      <a:pPr indent="0" lvl="0" marL="0" rtl="0" algn="l">
                        <a:spcBef>
                          <a:spcPts val="0"/>
                        </a:spcBef>
                        <a:spcAft>
                          <a:spcPts val="0"/>
                        </a:spcAft>
                        <a:buNone/>
                      </a:pPr>
                      <a:r>
                        <a:rPr lang="en" sz="1600">
                          <a:solidFill>
                            <a:srgbClr val="051E50"/>
                          </a:solidFill>
                        </a:rPr>
                        <a:t>Before</a:t>
                      </a:r>
                      <a:endParaRPr sz="1600">
                        <a:solidFill>
                          <a:srgbClr val="051E50"/>
                        </a:solidFill>
                      </a:endParaRPr>
                    </a:p>
                  </a:txBody>
                  <a:tcPr marT="91425" marB="91425" marR="91425" marL="91425"/>
                </a:tc>
                <a:tc>
                  <a:txBody>
                    <a:bodyPr/>
                    <a:lstStyle/>
                    <a:p>
                      <a:pPr indent="0" lvl="0" marL="0" rtl="0" algn="l">
                        <a:spcBef>
                          <a:spcPts val="0"/>
                        </a:spcBef>
                        <a:spcAft>
                          <a:spcPts val="0"/>
                        </a:spcAft>
                        <a:buNone/>
                      </a:pPr>
                      <a:r>
                        <a:rPr lang="en" sz="1600">
                          <a:solidFill>
                            <a:srgbClr val="051E50"/>
                          </a:solidFill>
                        </a:rPr>
                        <a:t>After</a:t>
                      </a:r>
                      <a:endParaRPr sz="1600">
                        <a:solidFill>
                          <a:srgbClr val="051E50"/>
                        </a:solidFill>
                      </a:endParaRPr>
                    </a:p>
                  </a:txBody>
                  <a:tcPr marT="91425" marB="91425" marR="91425" marL="91425"/>
                </a:tc>
              </a:tr>
            </a:tbl>
          </a:graphicData>
        </a:graphic>
      </p:graphicFrame>
      <p:pic>
        <p:nvPicPr>
          <p:cNvPr id="214" name="Google Shape;214;p24"/>
          <p:cNvPicPr preferRelativeResize="0"/>
          <p:nvPr/>
        </p:nvPicPr>
        <p:blipFill>
          <a:blip r:embed="rId3">
            <a:alphaModFix/>
          </a:blip>
          <a:stretch>
            <a:fillRect/>
          </a:stretch>
        </p:blipFill>
        <p:spPr>
          <a:xfrm>
            <a:off x="654650" y="2703601"/>
            <a:ext cx="1998854" cy="1501800"/>
          </a:xfrm>
          <a:prstGeom prst="rect">
            <a:avLst/>
          </a:prstGeom>
          <a:noFill/>
          <a:ln>
            <a:noFill/>
          </a:ln>
        </p:spPr>
      </p:pic>
      <p:pic>
        <p:nvPicPr>
          <p:cNvPr id="215" name="Google Shape;215;p24"/>
          <p:cNvPicPr preferRelativeResize="0"/>
          <p:nvPr/>
        </p:nvPicPr>
        <p:blipFill>
          <a:blip r:embed="rId4">
            <a:alphaModFix/>
          </a:blip>
          <a:stretch>
            <a:fillRect/>
          </a:stretch>
        </p:blipFill>
        <p:spPr>
          <a:xfrm>
            <a:off x="2871350" y="2672498"/>
            <a:ext cx="2081650" cy="1564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5"/>
          <p:cNvSpPr txBox="1"/>
          <p:nvPr>
            <p:ph type="title"/>
          </p:nvPr>
        </p:nvSpPr>
        <p:spPr>
          <a:xfrm>
            <a:off x="819150" y="603125"/>
            <a:ext cx="7505700" cy="81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4. Image Binarization</a:t>
            </a:r>
            <a:endParaRPr/>
          </a:p>
        </p:txBody>
      </p:sp>
      <p:sp>
        <p:nvSpPr>
          <p:cNvPr id="221" name="Google Shape;221;p25"/>
          <p:cNvSpPr txBox="1"/>
          <p:nvPr>
            <p:ph idx="1" type="body"/>
          </p:nvPr>
        </p:nvSpPr>
        <p:spPr>
          <a:xfrm>
            <a:off x="4710550" y="1132175"/>
            <a:ext cx="3879300" cy="357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523"/>
              <a:buNone/>
            </a:pPr>
            <a:r>
              <a:rPr lang="en" sz="1400">
                <a:solidFill>
                  <a:srgbClr val="051E50"/>
                </a:solidFill>
              </a:rPr>
              <a:t>Converting a gray-scaled  image into a binary image, which only contain 0(black) and 1(white)</a:t>
            </a:r>
            <a:endParaRPr sz="1400">
              <a:solidFill>
                <a:srgbClr val="051E50"/>
              </a:solidFill>
            </a:endParaRPr>
          </a:p>
          <a:p>
            <a:pPr indent="0" lvl="0" marL="0" rtl="0" algn="l">
              <a:spcBef>
                <a:spcPts val="1200"/>
              </a:spcBef>
              <a:spcAft>
                <a:spcPts val="0"/>
              </a:spcAft>
              <a:buSzPts val="523"/>
              <a:buNone/>
            </a:pPr>
            <a:r>
              <a:rPr lang="en" sz="1400">
                <a:solidFill>
                  <a:srgbClr val="051E50"/>
                </a:solidFill>
              </a:rPr>
              <a:t>Parameters:</a:t>
            </a:r>
            <a:endParaRPr sz="1400">
              <a:solidFill>
                <a:srgbClr val="051E50"/>
              </a:solidFill>
            </a:endParaRPr>
          </a:p>
          <a:p>
            <a:pPr indent="-317500" lvl="0" marL="457200" rtl="0" algn="l">
              <a:spcBef>
                <a:spcPts val="1200"/>
              </a:spcBef>
              <a:spcAft>
                <a:spcPts val="0"/>
              </a:spcAft>
              <a:buClr>
                <a:srgbClr val="051E50"/>
              </a:buClr>
              <a:buSzPts val="1400"/>
              <a:buChar char="●"/>
            </a:pPr>
            <a:r>
              <a:rPr lang="en" sz="1400">
                <a:solidFill>
                  <a:srgbClr val="051E50"/>
                </a:solidFill>
              </a:rPr>
              <a:t>M(x,y): Intensity of position x,y on gray scaled</a:t>
            </a:r>
            <a:endParaRPr sz="1400">
              <a:solidFill>
                <a:srgbClr val="051E50"/>
              </a:solidFill>
            </a:endParaRPr>
          </a:p>
          <a:p>
            <a:pPr indent="-317500" lvl="0" marL="457200" rtl="0" algn="l">
              <a:spcBef>
                <a:spcPts val="0"/>
              </a:spcBef>
              <a:spcAft>
                <a:spcPts val="0"/>
              </a:spcAft>
              <a:buClr>
                <a:srgbClr val="051E50"/>
              </a:buClr>
              <a:buSzPts val="1400"/>
              <a:buChar char="●"/>
            </a:pPr>
            <a:r>
              <a:rPr lang="en" sz="1400">
                <a:solidFill>
                  <a:srgbClr val="051E50"/>
                </a:solidFill>
              </a:rPr>
              <a:t>T: a adaptive threshold - generated with openCV</a:t>
            </a:r>
            <a:endParaRPr sz="1400">
              <a:solidFill>
                <a:srgbClr val="051E50"/>
              </a:solidFill>
            </a:endParaRPr>
          </a:p>
          <a:p>
            <a:pPr indent="-317500" lvl="0" marL="457200" rtl="0" algn="l">
              <a:spcBef>
                <a:spcPts val="0"/>
              </a:spcBef>
              <a:spcAft>
                <a:spcPts val="0"/>
              </a:spcAft>
              <a:buClr>
                <a:srgbClr val="051E50"/>
              </a:buClr>
              <a:buSzPts val="1400"/>
              <a:buChar char="●"/>
            </a:pPr>
            <a:r>
              <a:rPr lang="en" sz="1400">
                <a:solidFill>
                  <a:srgbClr val="051E50"/>
                </a:solidFill>
              </a:rPr>
              <a:t>MB(x,y): Intensity at position x,y on binary image</a:t>
            </a:r>
            <a:endParaRPr sz="1400">
              <a:solidFill>
                <a:srgbClr val="051E50"/>
              </a:solidFill>
            </a:endParaRPr>
          </a:p>
          <a:p>
            <a:pPr indent="0" lvl="0" marL="0" rtl="0" algn="l">
              <a:spcBef>
                <a:spcPts val="1200"/>
              </a:spcBef>
              <a:spcAft>
                <a:spcPts val="0"/>
              </a:spcAft>
              <a:buSzPts val="523"/>
              <a:buNone/>
            </a:pPr>
            <a:r>
              <a:rPr lang="en" sz="1400">
                <a:solidFill>
                  <a:srgbClr val="051E50"/>
                </a:solidFill>
              </a:rPr>
              <a:t>Conversion</a:t>
            </a:r>
            <a:r>
              <a:rPr lang="en" sz="1400">
                <a:solidFill>
                  <a:srgbClr val="051E50"/>
                </a:solidFill>
              </a:rPr>
              <a:t>:</a:t>
            </a:r>
            <a:endParaRPr sz="1400">
              <a:solidFill>
                <a:srgbClr val="051E50"/>
              </a:solidFill>
            </a:endParaRPr>
          </a:p>
          <a:p>
            <a:pPr indent="-317500" lvl="0" marL="457200" rtl="0" algn="l">
              <a:spcBef>
                <a:spcPts val="1200"/>
              </a:spcBef>
              <a:spcAft>
                <a:spcPts val="0"/>
              </a:spcAft>
              <a:buClr>
                <a:srgbClr val="051E50"/>
              </a:buClr>
              <a:buSzPts val="1400"/>
              <a:buChar char="●"/>
            </a:pPr>
            <a:r>
              <a:rPr lang="en" sz="1400">
                <a:solidFill>
                  <a:srgbClr val="051E50"/>
                </a:solidFill>
              </a:rPr>
              <a:t>M(x,y) &gt;= T =&gt; MB = 0</a:t>
            </a:r>
            <a:endParaRPr sz="1400">
              <a:solidFill>
                <a:srgbClr val="051E50"/>
              </a:solidFill>
            </a:endParaRPr>
          </a:p>
          <a:p>
            <a:pPr indent="-317500" lvl="0" marL="457200" rtl="0" algn="l">
              <a:spcBef>
                <a:spcPts val="0"/>
              </a:spcBef>
              <a:spcAft>
                <a:spcPts val="0"/>
              </a:spcAft>
              <a:buClr>
                <a:srgbClr val="051E50"/>
              </a:buClr>
              <a:buSzPts val="1400"/>
              <a:buChar char="●"/>
            </a:pPr>
            <a:r>
              <a:rPr lang="en" sz="1400">
                <a:solidFill>
                  <a:srgbClr val="051E50"/>
                </a:solidFill>
              </a:rPr>
              <a:t>M(x, y) &lt; T =&gt; MB = 1</a:t>
            </a:r>
            <a:endParaRPr sz="1400">
              <a:solidFill>
                <a:srgbClr val="051E50"/>
              </a:solidFill>
            </a:endParaRPr>
          </a:p>
          <a:p>
            <a:pPr indent="0" lvl="0" marL="0" rtl="0" algn="l">
              <a:spcBef>
                <a:spcPts val="1200"/>
              </a:spcBef>
              <a:spcAft>
                <a:spcPts val="1200"/>
              </a:spcAft>
              <a:buSzPts val="523"/>
              <a:buNone/>
            </a:pPr>
            <a:r>
              <a:t/>
            </a:r>
            <a:endParaRPr sz="1400"/>
          </a:p>
        </p:txBody>
      </p:sp>
      <p:pic>
        <p:nvPicPr>
          <p:cNvPr id="222" name="Google Shape;222;p25"/>
          <p:cNvPicPr preferRelativeResize="0"/>
          <p:nvPr/>
        </p:nvPicPr>
        <p:blipFill>
          <a:blip r:embed="rId3">
            <a:alphaModFix/>
          </a:blip>
          <a:stretch>
            <a:fillRect/>
          </a:stretch>
        </p:blipFill>
        <p:spPr>
          <a:xfrm>
            <a:off x="749875" y="1493675"/>
            <a:ext cx="3781175" cy="2835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6"/>
          <p:cNvSpPr txBox="1"/>
          <p:nvPr>
            <p:ph type="title"/>
          </p:nvPr>
        </p:nvSpPr>
        <p:spPr>
          <a:xfrm>
            <a:off x="663275"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License Plate detection</a:t>
            </a:r>
            <a:endParaRPr/>
          </a:p>
        </p:txBody>
      </p:sp>
      <p:sp>
        <p:nvSpPr>
          <p:cNvPr id="228" name="Google Shape;228;p26"/>
          <p:cNvSpPr txBox="1"/>
          <p:nvPr>
            <p:ph idx="1" type="body"/>
          </p:nvPr>
        </p:nvSpPr>
        <p:spPr>
          <a:xfrm>
            <a:off x="1208825" y="1635700"/>
            <a:ext cx="68355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rgbClr val="051E50"/>
                </a:solidFill>
                <a:highlight>
                  <a:srgbClr val="FFFFFF"/>
                </a:highlight>
                <a:latin typeface="Arial"/>
                <a:ea typeface="Arial"/>
                <a:cs typeface="Arial"/>
                <a:sym typeface="Arial"/>
              </a:rPr>
              <a:t>There are 2 main stages in detecting and extracting the license plate</a:t>
            </a:r>
            <a:endParaRPr sz="1600">
              <a:solidFill>
                <a:srgbClr val="051E50"/>
              </a:solidFill>
              <a:highlight>
                <a:srgbClr val="FFFFFF"/>
              </a:highlight>
              <a:latin typeface="Arial"/>
              <a:ea typeface="Arial"/>
              <a:cs typeface="Arial"/>
              <a:sym typeface="Arial"/>
            </a:endParaRPr>
          </a:p>
          <a:p>
            <a:pPr indent="-330200" lvl="0" marL="457200" rtl="0" algn="l">
              <a:spcBef>
                <a:spcPts val="1200"/>
              </a:spcBef>
              <a:spcAft>
                <a:spcPts val="0"/>
              </a:spcAft>
              <a:buClr>
                <a:srgbClr val="051E50"/>
              </a:buClr>
              <a:buSzPts val="1600"/>
              <a:buFont typeface="Arial"/>
              <a:buAutoNum type="arabicPeriod"/>
            </a:pPr>
            <a:r>
              <a:rPr lang="en" sz="1600">
                <a:solidFill>
                  <a:srgbClr val="051E50"/>
                </a:solidFill>
                <a:highlight>
                  <a:schemeClr val="dk1"/>
                </a:highlight>
                <a:latin typeface="Arial"/>
                <a:ea typeface="Arial"/>
                <a:cs typeface="Arial"/>
                <a:sym typeface="Arial"/>
              </a:rPr>
              <a:t>Canny Edge detection</a:t>
            </a:r>
            <a:endParaRPr sz="1600">
              <a:solidFill>
                <a:srgbClr val="051E50"/>
              </a:solidFill>
              <a:highlight>
                <a:schemeClr val="dk1"/>
              </a:highlight>
              <a:latin typeface="Arial"/>
              <a:ea typeface="Arial"/>
              <a:cs typeface="Arial"/>
              <a:sym typeface="Arial"/>
            </a:endParaRPr>
          </a:p>
          <a:p>
            <a:pPr indent="-330200" lvl="0" marL="457200" rtl="0" algn="l">
              <a:spcBef>
                <a:spcPts val="0"/>
              </a:spcBef>
              <a:spcAft>
                <a:spcPts val="0"/>
              </a:spcAft>
              <a:buClr>
                <a:srgbClr val="051E50"/>
              </a:buClr>
              <a:buSzPts val="1600"/>
              <a:buFont typeface="Arial"/>
              <a:buAutoNum type="arabicPeriod"/>
            </a:pPr>
            <a:r>
              <a:rPr lang="en" sz="1600">
                <a:solidFill>
                  <a:srgbClr val="051E50"/>
                </a:solidFill>
                <a:highlight>
                  <a:schemeClr val="dk1"/>
                </a:highlight>
                <a:latin typeface="Arial"/>
                <a:ea typeface="Arial"/>
                <a:cs typeface="Arial"/>
                <a:sym typeface="Arial"/>
              </a:rPr>
              <a:t>Detect the plate by drawing contours and if..else</a:t>
            </a:r>
            <a:endParaRPr sz="1600">
              <a:solidFill>
                <a:srgbClr val="051E50"/>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200">
              <a:solidFill>
                <a:srgbClr val="1F2328"/>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a:p>
        </p:txBody>
      </p:sp>
      <p:pic>
        <p:nvPicPr>
          <p:cNvPr id="229" name="Google Shape;229;p26"/>
          <p:cNvPicPr preferRelativeResize="0"/>
          <p:nvPr/>
        </p:nvPicPr>
        <p:blipFill rotWithShape="1">
          <a:blip r:embed="rId3">
            <a:alphaModFix/>
          </a:blip>
          <a:srcRect b="0" l="0" r="29428" t="57081"/>
          <a:stretch/>
        </p:blipFill>
        <p:spPr>
          <a:xfrm>
            <a:off x="2263475" y="3038250"/>
            <a:ext cx="4842327" cy="14408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1. Canny edge detection</a:t>
            </a:r>
            <a:endParaRPr/>
          </a:p>
        </p:txBody>
      </p:sp>
      <p:pic>
        <p:nvPicPr>
          <p:cNvPr id="235" name="Google Shape;235;p27"/>
          <p:cNvPicPr preferRelativeResize="0"/>
          <p:nvPr/>
        </p:nvPicPr>
        <p:blipFill>
          <a:blip r:embed="rId3">
            <a:alphaModFix/>
          </a:blip>
          <a:stretch>
            <a:fillRect/>
          </a:stretch>
        </p:blipFill>
        <p:spPr>
          <a:xfrm>
            <a:off x="733525" y="1674126"/>
            <a:ext cx="3686104" cy="2764601"/>
          </a:xfrm>
          <a:prstGeom prst="rect">
            <a:avLst/>
          </a:prstGeom>
          <a:noFill/>
          <a:ln>
            <a:noFill/>
          </a:ln>
        </p:spPr>
      </p:pic>
      <p:sp>
        <p:nvSpPr>
          <p:cNvPr id="236" name="Google Shape;236;p27"/>
          <p:cNvSpPr txBox="1"/>
          <p:nvPr>
            <p:ph idx="1" type="body"/>
          </p:nvPr>
        </p:nvSpPr>
        <p:spPr>
          <a:xfrm>
            <a:off x="4739775" y="1541325"/>
            <a:ext cx="3879300" cy="321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51E50"/>
                </a:solidFill>
              </a:rPr>
              <a:t>Use 3x3 filters applied to each pixel of the image to indicate their gradient: G = </a:t>
            </a:r>
            <a:r>
              <a:rPr lang="en" sz="1400">
                <a:solidFill>
                  <a:srgbClr val="051E50"/>
                </a:solidFill>
                <a:highlight>
                  <a:srgbClr val="FFFFFF"/>
                </a:highlight>
              </a:rPr>
              <a:t>√(Gx^2 + Gy^2)</a:t>
            </a:r>
            <a:endParaRPr sz="1400">
              <a:solidFill>
                <a:srgbClr val="051E50"/>
              </a:solidFill>
            </a:endParaRPr>
          </a:p>
          <a:p>
            <a:pPr indent="0" lvl="0" marL="0" rtl="0" algn="l">
              <a:spcBef>
                <a:spcPts val="1200"/>
              </a:spcBef>
              <a:spcAft>
                <a:spcPts val="0"/>
              </a:spcAft>
              <a:buNone/>
            </a:pPr>
            <a:r>
              <a:rPr lang="en" sz="1400">
                <a:solidFill>
                  <a:srgbClr val="051E50"/>
                </a:solidFill>
              </a:rPr>
              <a:t>We compare the central pixel with its neigbour pixels in 3 directions: </a:t>
            </a:r>
            <a:endParaRPr sz="1400">
              <a:solidFill>
                <a:srgbClr val="051E50"/>
              </a:solidFill>
            </a:endParaRPr>
          </a:p>
          <a:p>
            <a:pPr indent="-317500" lvl="0" marL="457200" rtl="0" algn="l">
              <a:spcBef>
                <a:spcPts val="1200"/>
              </a:spcBef>
              <a:spcAft>
                <a:spcPts val="0"/>
              </a:spcAft>
              <a:buClr>
                <a:srgbClr val="051E50"/>
              </a:buClr>
              <a:buSzPts val="1400"/>
              <a:buChar char="●"/>
            </a:pPr>
            <a:r>
              <a:rPr lang="en" sz="1400">
                <a:solidFill>
                  <a:srgbClr val="051E50"/>
                </a:solidFill>
              </a:rPr>
              <a:t>0 degree angle: horizontal</a:t>
            </a:r>
            <a:endParaRPr sz="1400">
              <a:solidFill>
                <a:srgbClr val="051E50"/>
              </a:solidFill>
            </a:endParaRPr>
          </a:p>
          <a:p>
            <a:pPr indent="-317500" lvl="0" marL="457200" rtl="0" algn="l">
              <a:spcBef>
                <a:spcPts val="0"/>
              </a:spcBef>
              <a:spcAft>
                <a:spcPts val="0"/>
              </a:spcAft>
              <a:buClr>
                <a:srgbClr val="051E50"/>
              </a:buClr>
              <a:buSzPts val="1400"/>
              <a:buChar char="●"/>
            </a:pPr>
            <a:r>
              <a:rPr lang="en" sz="1400">
                <a:solidFill>
                  <a:srgbClr val="051E50"/>
                </a:solidFill>
              </a:rPr>
              <a:t>90 degree angle: vertical</a:t>
            </a:r>
            <a:endParaRPr sz="1400">
              <a:solidFill>
                <a:srgbClr val="051E50"/>
              </a:solidFill>
            </a:endParaRPr>
          </a:p>
          <a:p>
            <a:pPr indent="-317500" lvl="0" marL="457200" rtl="0" algn="l">
              <a:spcBef>
                <a:spcPts val="0"/>
              </a:spcBef>
              <a:spcAft>
                <a:spcPts val="0"/>
              </a:spcAft>
              <a:buClr>
                <a:srgbClr val="051E50"/>
              </a:buClr>
              <a:buSzPts val="1400"/>
              <a:buChar char="●"/>
            </a:pPr>
            <a:r>
              <a:rPr lang="en" sz="1400">
                <a:solidFill>
                  <a:srgbClr val="051E50"/>
                </a:solidFill>
              </a:rPr>
              <a:t>45 degree angle: diagonal</a:t>
            </a:r>
            <a:endParaRPr sz="1400">
              <a:solidFill>
                <a:srgbClr val="051E50"/>
              </a:solidFill>
            </a:endParaRPr>
          </a:p>
          <a:p>
            <a:pPr indent="0" lvl="0" marL="0" rtl="0" algn="l">
              <a:spcBef>
                <a:spcPts val="1200"/>
              </a:spcBef>
              <a:spcAft>
                <a:spcPts val="0"/>
              </a:spcAft>
              <a:buNone/>
            </a:pPr>
            <a:r>
              <a:rPr lang="en" sz="1400">
                <a:solidFill>
                  <a:srgbClr val="051E50"/>
                </a:solidFill>
              </a:rPr>
              <a:t>We will only keep its gradient if it is the highest value in the neighbourhood, else we will set it gradient to 0, which represent black</a:t>
            </a:r>
            <a:endParaRPr sz="1400">
              <a:solidFill>
                <a:srgbClr val="051E50"/>
              </a:solidFill>
            </a:endParaRPr>
          </a:p>
          <a:p>
            <a:pPr indent="0" lvl="0" marL="0" rtl="0" algn="l">
              <a:spcBef>
                <a:spcPts val="1200"/>
              </a:spcBef>
              <a:spcAft>
                <a:spcPts val="1200"/>
              </a:spcAft>
              <a:buNone/>
            </a:pPr>
            <a:r>
              <a:t/>
            </a:r>
            <a:endParaRPr sz="1400">
              <a:solidFill>
                <a:srgbClr val="051E5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8"/>
          <p:cNvSpPr txBox="1"/>
          <p:nvPr>
            <p:ph type="title"/>
          </p:nvPr>
        </p:nvSpPr>
        <p:spPr>
          <a:xfrm>
            <a:off x="819150" y="6897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 Drawing contour - openCV</a:t>
            </a:r>
            <a:endParaRPr/>
          </a:p>
        </p:txBody>
      </p:sp>
      <p:sp>
        <p:nvSpPr>
          <p:cNvPr id="242" name="Google Shape;242;p28"/>
          <p:cNvSpPr txBox="1"/>
          <p:nvPr>
            <p:ph idx="1" type="body"/>
          </p:nvPr>
        </p:nvSpPr>
        <p:spPr>
          <a:xfrm>
            <a:off x="733450" y="3481900"/>
            <a:ext cx="3544200" cy="12729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400">
                <a:solidFill>
                  <a:srgbClr val="051E50"/>
                </a:solidFill>
              </a:rPr>
              <a:t>Using suzuki’s tracing algorithm in OpenCV library. The agent will start from the most bottom left pixel and changes direction according to the color of the pixel it moves into (0 or 255)</a:t>
            </a:r>
            <a:endParaRPr sz="1400">
              <a:solidFill>
                <a:srgbClr val="051E50"/>
              </a:solidFill>
            </a:endParaRPr>
          </a:p>
        </p:txBody>
      </p:sp>
      <p:pic>
        <p:nvPicPr>
          <p:cNvPr id="243" name="Google Shape;243;p28"/>
          <p:cNvPicPr preferRelativeResize="0"/>
          <p:nvPr/>
        </p:nvPicPr>
        <p:blipFill>
          <a:blip r:embed="rId3">
            <a:alphaModFix/>
          </a:blip>
          <a:stretch>
            <a:fillRect/>
          </a:stretch>
        </p:blipFill>
        <p:spPr>
          <a:xfrm>
            <a:off x="5022301" y="1411013"/>
            <a:ext cx="2804177" cy="2018475"/>
          </a:xfrm>
          <a:prstGeom prst="rect">
            <a:avLst/>
          </a:prstGeom>
          <a:noFill/>
          <a:ln>
            <a:noFill/>
          </a:ln>
        </p:spPr>
      </p:pic>
      <p:pic>
        <p:nvPicPr>
          <p:cNvPr id="244" name="Google Shape;244;p28"/>
          <p:cNvPicPr preferRelativeResize="0"/>
          <p:nvPr/>
        </p:nvPicPr>
        <p:blipFill>
          <a:blip r:embed="rId4">
            <a:alphaModFix/>
          </a:blip>
          <a:stretch>
            <a:fillRect/>
          </a:stretch>
        </p:blipFill>
        <p:spPr>
          <a:xfrm>
            <a:off x="733450" y="1463425"/>
            <a:ext cx="2548176" cy="1913650"/>
          </a:xfrm>
          <a:prstGeom prst="rect">
            <a:avLst/>
          </a:prstGeom>
          <a:noFill/>
          <a:ln>
            <a:noFill/>
          </a:ln>
        </p:spPr>
      </p:pic>
      <p:sp>
        <p:nvSpPr>
          <p:cNvPr id="245" name="Google Shape;245;p28"/>
          <p:cNvSpPr txBox="1"/>
          <p:nvPr>
            <p:ph idx="1" type="body"/>
          </p:nvPr>
        </p:nvSpPr>
        <p:spPr>
          <a:xfrm>
            <a:off x="5082250" y="3634300"/>
            <a:ext cx="2960700" cy="1041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400">
                <a:solidFill>
                  <a:srgbClr val="051E50"/>
                </a:solidFill>
              </a:rPr>
              <a:t>The routes that looks like a 4 sides polygon will be identified as licenses and stored using the (x,y) coordinates of the </a:t>
            </a:r>
            <a:endParaRPr sz="1400">
              <a:solidFill>
                <a:srgbClr val="051E5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Character segmentation</a:t>
            </a:r>
            <a:endParaRPr/>
          </a:p>
        </p:txBody>
      </p:sp>
      <p:sp>
        <p:nvSpPr>
          <p:cNvPr id="251" name="Google Shape;251;p29"/>
          <p:cNvSpPr txBox="1"/>
          <p:nvPr>
            <p:ph idx="1" type="body"/>
          </p:nvPr>
        </p:nvSpPr>
        <p:spPr>
          <a:xfrm>
            <a:off x="654625" y="160107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solidFill>
                  <a:srgbClr val="051E50"/>
                </a:solidFill>
              </a:rPr>
              <a:t>Can you guys see what’s wrong with these image ?</a:t>
            </a:r>
            <a:br>
              <a:rPr lang="en" sz="1600">
                <a:solidFill>
                  <a:srgbClr val="051E50"/>
                </a:solidFill>
              </a:rPr>
            </a:br>
            <a:endParaRPr sz="1600">
              <a:solidFill>
                <a:srgbClr val="051E50"/>
              </a:solidFill>
            </a:endParaRPr>
          </a:p>
        </p:txBody>
      </p:sp>
      <p:pic>
        <p:nvPicPr>
          <p:cNvPr id="252" name="Google Shape;252;p29"/>
          <p:cNvPicPr preferRelativeResize="0"/>
          <p:nvPr/>
        </p:nvPicPr>
        <p:blipFill>
          <a:blip r:embed="rId3">
            <a:alphaModFix/>
          </a:blip>
          <a:stretch>
            <a:fillRect/>
          </a:stretch>
        </p:blipFill>
        <p:spPr>
          <a:xfrm>
            <a:off x="787200" y="2287600"/>
            <a:ext cx="3784800" cy="2365500"/>
          </a:xfrm>
          <a:prstGeom prst="rect">
            <a:avLst/>
          </a:prstGeom>
          <a:noFill/>
          <a:ln>
            <a:noFill/>
          </a:ln>
        </p:spPr>
      </p:pic>
      <p:pic>
        <p:nvPicPr>
          <p:cNvPr id="253" name="Google Shape;253;p29"/>
          <p:cNvPicPr preferRelativeResize="0"/>
          <p:nvPr/>
        </p:nvPicPr>
        <p:blipFill rotWithShape="1">
          <a:blip r:embed="rId4">
            <a:alphaModFix/>
          </a:blip>
          <a:srcRect b="11894" l="51007" r="21608" t="0"/>
          <a:stretch/>
        </p:blipFill>
        <p:spPr>
          <a:xfrm>
            <a:off x="5979525" y="979100"/>
            <a:ext cx="2345324" cy="36919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Rotate the image to the right orientation</a:t>
            </a:r>
            <a:endParaRPr/>
          </a:p>
        </p:txBody>
      </p:sp>
      <p:sp>
        <p:nvSpPr>
          <p:cNvPr id="259" name="Google Shape;259;p30"/>
          <p:cNvSpPr txBox="1"/>
          <p:nvPr>
            <p:ph idx="1" type="body"/>
          </p:nvPr>
        </p:nvSpPr>
        <p:spPr>
          <a:xfrm>
            <a:off x="3819450" y="1268550"/>
            <a:ext cx="4671000" cy="2926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400">
              <a:solidFill>
                <a:srgbClr val="051E50"/>
              </a:solidFill>
            </a:endParaRPr>
          </a:p>
          <a:p>
            <a:pPr indent="-317500" lvl="0" marL="457200" rtl="0" algn="l">
              <a:lnSpc>
                <a:spcPct val="100000"/>
              </a:lnSpc>
              <a:spcBef>
                <a:spcPts val="0"/>
              </a:spcBef>
              <a:spcAft>
                <a:spcPts val="0"/>
              </a:spcAft>
              <a:buClr>
                <a:srgbClr val="051E50"/>
              </a:buClr>
              <a:buSzPts val="1400"/>
              <a:buFont typeface="Arial"/>
              <a:buAutoNum type="arabicPeriod"/>
            </a:pPr>
            <a:r>
              <a:rPr lang="en" sz="1400">
                <a:solidFill>
                  <a:srgbClr val="051E50"/>
                </a:solidFill>
                <a:highlight>
                  <a:srgbClr val="FFFFFF"/>
                </a:highlight>
                <a:latin typeface="Arial"/>
                <a:ea typeface="Arial"/>
                <a:cs typeface="Arial"/>
                <a:sym typeface="Arial"/>
              </a:rPr>
              <a:t>Filter out the coordinates of 2 vertices A, B of the drawn contour located at the bottom of the number plate</a:t>
            </a:r>
            <a:endParaRPr sz="1400">
              <a:solidFill>
                <a:srgbClr val="051E50"/>
              </a:solidFill>
              <a:highlight>
                <a:srgbClr val="FFFFFF"/>
              </a:highlight>
              <a:latin typeface="Arial"/>
              <a:ea typeface="Arial"/>
              <a:cs typeface="Arial"/>
              <a:sym typeface="Arial"/>
            </a:endParaRPr>
          </a:p>
          <a:p>
            <a:pPr indent="0" lvl="0" marL="457200" rtl="0" algn="l">
              <a:lnSpc>
                <a:spcPct val="100000"/>
              </a:lnSpc>
              <a:spcBef>
                <a:spcPts val="0"/>
              </a:spcBef>
              <a:spcAft>
                <a:spcPts val="0"/>
              </a:spcAft>
              <a:buNone/>
            </a:pPr>
            <a:r>
              <a:t/>
            </a:r>
            <a:endParaRPr sz="1400">
              <a:solidFill>
                <a:srgbClr val="051E50"/>
              </a:solidFill>
              <a:highlight>
                <a:srgbClr val="FFFFFF"/>
              </a:highlight>
              <a:latin typeface="Arial"/>
              <a:ea typeface="Arial"/>
              <a:cs typeface="Arial"/>
              <a:sym typeface="Arial"/>
            </a:endParaRPr>
          </a:p>
          <a:p>
            <a:pPr indent="-317500" lvl="0" marL="457200" rtl="0" algn="l">
              <a:lnSpc>
                <a:spcPct val="100000"/>
              </a:lnSpc>
              <a:spcBef>
                <a:spcPts val="0"/>
              </a:spcBef>
              <a:spcAft>
                <a:spcPts val="0"/>
              </a:spcAft>
              <a:buClr>
                <a:srgbClr val="051E50"/>
              </a:buClr>
              <a:buSzPts val="1400"/>
              <a:buFont typeface="Arial"/>
              <a:buAutoNum type="arabicPeriod"/>
            </a:pPr>
            <a:r>
              <a:rPr lang="en" sz="1400">
                <a:solidFill>
                  <a:srgbClr val="051E50"/>
                </a:solidFill>
                <a:highlight>
                  <a:srgbClr val="FFFFFF"/>
                </a:highlight>
                <a:latin typeface="Arial"/>
                <a:ea typeface="Arial"/>
                <a:cs typeface="Arial"/>
                <a:sym typeface="Arial"/>
              </a:rPr>
              <a:t>With A(x1, y1) and B(x2,y2), we can calculate the rotation angle using tan((y2-y1)/(x2 - x1)) function </a:t>
            </a:r>
            <a:endParaRPr sz="1400">
              <a:solidFill>
                <a:srgbClr val="051E50"/>
              </a:solidFill>
              <a:highlight>
                <a:srgbClr val="FFFFFF"/>
              </a:highlight>
              <a:latin typeface="Arial"/>
              <a:ea typeface="Arial"/>
              <a:cs typeface="Arial"/>
              <a:sym typeface="Arial"/>
            </a:endParaRPr>
          </a:p>
          <a:p>
            <a:pPr indent="0" lvl="0" marL="457200" rtl="0" algn="l">
              <a:lnSpc>
                <a:spcPct val="100000"/>
              </a:lnSpc>
              <a:spcBef>
                <a:spcPts val="0"/>
              </a:spcBef>
              <a:spcAft>
                <a:spcPts val="0"/>
              </a:spcAft>
              <a:buNone/>
            </a:pPr>
            <a:r>
              <a:t/>
            </a:r>
            <a:endParaRPr sz="1400">
              <a:solidFill>
                <a:srgbClr val="051E50"/>
              </a:solidFill>
              <a:highlight>
                <a:srgbClr val="FFFFFF"/>
              </a:highlight>
              <a:latin typeface="Arial"/>
              <a:ea typeface="Arial"/>
              <a:cs typeface="Arial"/>
              <a:sym typeface="Arial"/>
            </a:endParaRPr>
          </a:p>
          <a:p>
            <a:pPr indent="-317500" lvl="0" marL="457200" rtl="0" algn="l">
              <a:lnSpc>
                <a:spcPct val="100000"/>
              </a:lnSpc>
              <a:spcBef>
                <a:spcPts val="0"/>
              </a:spcBef>
              <a:spcAft>
                <a:spcPts val="0"/>
              </a:spcAft>
              <a:buClr>
                <a:srgbClr val="051E50"/>
              </a:buClr>
              <a:buSzPts val="1400"/>
              <a:buFont typeface="Arial"/>
              <a:buAutoNum type="arabicPeriod"/>
            </a:pPr>
            <a:r>
              <a:rPr lang="en" sz="1400">
                <a:solidFill>
                  <a:srgbClr val="051E50"/>
                </a:solidFill>
                <a:highlight>
                  <a:srgbClr val="FFFFFF"/>
                </a:highlight>
                <a:latin typeface="Arial"/>
                <a:ea typeface="Arial"/>
                <a:cs typeface="Arial"/>
                <a:sym typeface="Arial"/>
              </a:rPr>
              <a:t>Rotate the image according to the calculated rotation angle.</a:t>
            </a:r>
            <a:endParaRPr sz="1400">
              <a:solidFill>
                <a:srgbClr val="051E50"/>
              </a:solidFill>
              <a:highlight>
                <a:srgbClr val="FFFFFF"/>
              </a:highlight>
              <a:latin typeface="Arial"/>
              <a:ea typeface="Arial"/>
              <a:cs typeface="Arial"/>
              <a:sym typeface="Arial"/>
            </a:endParaRPr>
          </a:p>
          <a:p>
            <a:pPr indent="-317500" lvl="1" marL="914400" rtl="0" algn="l">
              <a:lnSpc>
                <a:spcPct val="100000"/>
              </a:lnSpc>
              <a:spcBef>
                <a:spcPts val="0"/>
              </a:spcBef>
              <a:spcAft>
                <a:spcPts val="0"/>
              </a:spcAft>
              <a:buClr>
                <a:srgbClr val="051E50"/>
              </a:buClr>
              <a:buSzPts val="1400"/>
              <a:buFont typeface="Arial"/>
              <a:buAutoNum type="alphaLcPeriod"/>
            </a:pPr>
            <a:r>
              <a:rPr lang="en" sz="1400">
                <a:solidFill>
                  <a:srgbClr val="051E50"/>
                </a:solidFill>
                <a:highlight>
                  <a:srgbClr val="FFFFFF"/>
                </a:highlight>
                <a:latin typeface="Arial"/>
                <a:ea typeface="Arial"/>
                <a:cs typeface="Arial"/>
                <a:sym typeface="Arial"/>
              </a:rPr>
              <a:t>A lower than B: tan() is positive =&gt; rotate clockwise</a:t>
            </a:r>
            <a:endParaRPr sz="1400">
              <a:solidFill>
                <a:srgbClr val="051E50"/>
              </a:solidFill>
              <a:highlight>
                <a:srgbClr val="FFFFFF"/>
              </a:highlight>
              <a:latin typeface="Arial"/>
              <a:ea typeface="Arial"/>
              <a:cs typeface="Arial"/>
              <a:sym typeface="Arial"/>
            </a:endParaRPr>
          </a:p>
          <a:p>
            <a:pPr indent="-317500" lvl="1" marL="914400" rtl="0" algn="l">
              <a:lnSpc>
                <a:spcPct val="100000"/>
              </a:lnSpc>
              <a:spcBef>
                <a:spcPts val="0"/>
              </a:spcBef>
              <a:spcAft>
                <a:spcPts val="0"/>
              </a:spcAft>
              <a:buClr>
                <a:srgbClr val="051E50"/>
              </a:buClr>
              <a:buSzPts val="1400"/>
              <a:buFont typeface="Arial"/>
              <a:buAutoNum type="alphaLcPeriod"/>
            </a:pPr>
            <a:r>
              <a:rPr lang="en" sz="1400">
                <a:solidFill>
                  <a:srgbClr val="051E50"/>
                </a:solidFill>
                <a:highlight>
                  <a:srgbClr val="FFFFFF"/>
                </a:highlight>
                <a:latin typeface="Arial"/>
                <a:ea typeface="Arial"/>
                <a:cs typeface="Arial"/>
                <a:sym typeface="Arial"/>
              </a:rPr>
              <a:t>A higher than B: tan() is negative =&gt; rotate anticlockwise</a:t>
            </a:r>
            <a:endParaRPr sz="1400">
              <a:solidFill>
                <a:srgbClr val="051E50"/>
              </a:solidFill>
              <a:highlight>
                <a:srgbClr val="FFFFFF"/>
              </a:highlight>
              <a:latin typeface="Arial"/>
              <a:ea typeface="Arial"/>
              <a:cs typeface="Arial"/>
              <a:sym typeface="Arial"/>
            </a:endParaRPr>
          </a:p>
          <a:p>
            <a:pPr indent="0" lvl="0" marL="0" rtl="0" algn="l">
              <a:spcBef>
                <a:spcPts val="0"/>
              </a:spcBef>
              <a:spcAft>
                <a:spcPts val="1200"/>
              </a:spcAft>
              <a:buNone/>
            </a:pPr>
            <a:r>
              <a:t/>
            </a:r>
            <a:endParaRPr sz="1400">
              <a:solidFill>
                <a:srgbClr val="051E50"/>
              </a:solidFill>
            </a:endParaRPr>
          </a:p>
        </p:txBody>
      </p:sp>
      <p:pic>
        <p:nvPicPr>
          <p:cNvPr id="260" name="Google Shape;260;p30"/>
          <p:cNvPicPr preferRelativeResize="0"/>
          <p:nvPr/>
        </p:nvPicPr>
        <p:blipFill>
          <a:blip r:embed="rId3">
            <a:alphaModFix/>
          </a:blip>
          <a:stretch>
            <a:fillRect/>
          </a:stretch>
        </p:blipFill>
        <p:spPr>
          <a:xfrm>
            <a:off x="598500" y="1720727"/>
            <a:ext cx="3003150" cy="219873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Drawing the contour for the letters</a:t>
            </a:r>
            <a:endParaRPr/>
          </a:p>
        </p:txBody>
      </p:sp>
      <p:sp>
        <p:nvSpPr>
          <p:cNvPr id="266" name="Google Shape;266;p31"/>
          <p:cNvSpPr txBox="1"/>
          <p:nvPr>
            <p:ph idx="1" type="body"/>
          </p:nvPr>
        </p:nvSpPr>
        <p:spPr>
          <a:xfrm>
            <a:off x="964200" y="1478750"/>
            <a:ext cx="3332100" cy="2897400"/>
          </a:xfrm>
          <a:prstGeom prst="rect">
            <a:avLst/>
          </a:prstGeom>
        </p:spPr>
        <p:txBody>
          <a:bodyPr anchorCtr="0" anchor="t" bIns="91425" lIns="91425" spcFirstLastPara="1" rIns="91425" wrap="square" tIns="91425">
            <a:noAutofit/>
          </a:bodyPr>
          <a:lstStyle/>
          <a:p>
            <a:pPr indent="0" lvl="0" marL="0" rtl="0" algn="just">
              <a:lnSpc>
                <a:spcPct val="105000"/>
              </a:lnSpc>
              <a:spcBef>
                <a:spcPts val="0"/>
              </a:spcBef>
              <a:spcAft>
                <a:spcPts val="0"/>
              </a:spcAft>
              <a:buNone/>
            </a:pPr>
            <a:r>
              <a:rPr lang="en" sz="1500">
                <a:solidFill>
                  <a:srgbClr val="051E50"/>
                </a:solidFill>
              </a:rPr>
              <a:t>The contour for the letters is reconstructed from the binary picture (the white part). Then, around those characters, draw rectangles. However, locating this contour is difficult, resulting in inaccurate outcome and the discovery of non-character objects. We'll use the height/width ratio of the character, as well as the character's area in comparison to the number plate.</a:t>
            </a:r>
            <a:endParaRPr sz="1500">
              <a:solidFill>
                <a:srgbClr val="051E50"/>
              </a:solidFill>
            </a:endParaRPr>
          </a:p>
          <a:p>
            <a:pPr indent="0" lvl="0" marL="0" rtl="0" algn="just">
              <a:lnSpc>
                <a:spcPct val="105000"/>
              </a:lnSpc>
              <a:spcBef>
                <a:spcPts val="1200"/>
              </a:spcBef>
              <a:spcAft>
                <a:spcPts val="1200"/>
              </a:spcAft>
              <a:buNone/>
            </a:pPr>
            <a:r>
              <a:t/>
            </a:r>
            <a:endParaRPr sz="1500">
              <a:solidFill>
                <a:srgbClr val="051E50"/>
              </a:solidFill>
            </a:endParaRPr>
          </a:p>
        </p:txBody>
      </p:sp>
      <p:pic>
        <p:nvPicPr>
          <p:cNvPr id="267" name="Google Shape;267;p31"/>
          <p:cNvPicPr preferRelativeResize="0"/>
          <p:nvPr/>
        </p:nvPicPr>
        <p:blipFill>
          <a:blip r:embed="rId3">
            <a:alphaModFix/>
          </a:blip>
          <a:stretch>
            <a:fillRect/>
          </a:stretch>
        </p:blipFill>
        <p:spPr>
          <a:xfrm>
            <a:off x="4700500" y="1969400"/>
            <a:ext cx="3332074" cy="21096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4"/>
          <p:cNvSpPr txBox="1"/>
          <p:nvPr>
            <p:ph type="ctrTitle"/>
          </p:nvPr>
        </p:nvSpPr>
        <p:spPr>
          <a:xfrm>
            <a:off x="1742003" y="136208"/>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Content</a:t>
            </a:r>
            <a:endParaRPr/>
          </a:p>
        </p:txBody>
      </p:sp>
      <p:sp>
        <p:nvSpPr>
          <p:cNvPr id="137" name="Google Shape;137;p14"/>
          <p:cNvSpPr txBox="1"/>
          <p:nvPr>
            <p:ph idx="1" type="subTitle"/>
          </p:nvPr>
        </p:nvSpPr>
        <p:spPr>
          <a:xfrm>
            <a:off x="1383200" y="1122600"/>
            <a:ext cx="6538200" cy="289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55600" lvl="0" marL="457200" rtl="0" algn="l">
              <a:spcBef>
                <a:spcPts val="0"/>
              </a:spcBef>
              <a:spcAft>
                <a:spcPts val="0"/>
              </a:spcAft>
              <a:buSzPts val="2000"/>
              <a:buAutoNum type="arabicPeriod"/>
            </a:pPr>
            <a:r>
              <a:rPr lang="en" sz="2000"/>
              <a:t>Introduction</a:t>
            </a:r>
            <a:endParaRPr sz="2000"/>
          </a:p>
          <a:p>
            <a:pPr indent="0" lvl="0" marL="914400" rtl="0" algn="l">
              <a:spcBef>
                <a:spcPts val="0"/>
              </a:spcBef>
              <a:spcAft>
                <a:spcPts val="0"/>
              </a:spcAft>
              <a:buNone/>
            </a:pPr>
            <a:r>
              <a:t/>
            </a:r>
            <a:endParaRPr sz="2000"/>
          </a:p>
          <a:p>
            <a:pPr indent="-355600" lvl="0" marL="457200" rtl="0" algn="l">
              <a:spcBef>
                <a:spcPts val="0"/>
              </a:spcBef>
              <a:spcAft>
                <a:spcPts val="0"/>
              </a:spcAft>
              <a:buSzPts val="2000"/>
              <a:buAutoNum type="arabicPeriod"/>
            </a:pPr>
            <a:r>
              <a:rPr lang="en" sz="2000"/>
              <a:t>The initial solution</a:t>
            </a:r>
            <a:endParaRPr sz="2000"/>
          </a:p>
          <a:p>
            <a:pPr indent="0" lvl="0" marL="914400" rtl="0" algn="l">
              <a:spcBef>
                <a:spcPts val="0"/>
              </a:spcBef>
              <a:spcAft>
                <a:spcPts val="0"/>
              </a:spcAft>
              <a:buNone/>
            </a:pPr>
            <a:r>
              <a:t/>
            </a:r>
            <a:endParaRPr sz="2000"/>
          </a:p>
          <a:p>
            <a:pPr indent="-355600" lvl="0" marL="457200" rtl="0" algn="l">
              <a:spcBef>
                <a:spcPts val="0"/>
              </a:spcBef>
              <a:spcAft>
                <a:spcPts val="0"/>
              </a:spcAft>
              <a:buSzPts val="2000"/>
              <a:buAutoNum type="arabicPeriod"/>
            </a:pPr>
            <a:r>
              <a:rPr lang="en" sz="2000"/>
              <a:t>Improvements</a:t>
            </a:r>
            <a:endParaRPr sz="2000"/>
          </a:p>
          <a:p>
            <a:pPr indent="0" lvl="0" marL="914400" rtl="0" algn="l">
              <a:spcBef>
                <a:spcPts val="0"/>
              </a:spcBef>
              <a:spcAft>
                <a:spcPts val="0"/>
              </a:spcAft>
              <a:buNone/>
            </a:pPr>
            <a:r>
              <a:t/>
            </a:r>
            <a:endParaRPr sz="2000"/>
          </a:p>
          <a:p>
            <a:pPr indent="-355600" lvl="0" marL="457200" rtl="0" algn="l">
              <a:spcBef>
                <a:spcPts val="0"/>
              </a:spcBef>
              <a:spcAft>
                <a:spcPts val="0"/>
              </a:spcAft>
              <a:buSzPts val="2000"/>
              <a:buAutoNum type="arabicPeriod"/>
            </a:pPr>
            <a:r>
              <a:rPr lang="en" sz="2000"/>
              <a:t>References</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2"/>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Character </a:t>
            </a:r>
            <a:r>
              <a:rPr lang="en"/>
              <a:t>recognition</a:t>
            </a:r>
            <a:r>
              <a:rPr lang="en"/>
              <a:t> using K nearest neighbor</a:t>
            </a:r>
            <a:endParaRPr/>
          </a:p>
        </p:txBody>
      </p:sp>
      <p:sp>
        <p:nvSpPr>
          <p:cNvPr id="273" name="Google Shape;273;p32"/>
          <p:cNvSpPr txBox="1"/>
          <p:nvPr>
            <p:ph idx="1" type="body"/>
          </p:nvPr>
        </p:nvSpPr>
        <p:spPr>
          <a:xfrm>
            <a:off x="602675" y="1531575"/>
            <a:ext cx="3839400" cy="36120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935"/>
              <a:buNone/>
            </a:pPr>
            <a:r>
              <a:rPr lang="en" sz="1400">
                <a:solidFill>
                  <a:srgbClr val="051E50"/>
                </a:solidFill>
                <a:highlight>
                  <a:srgbClr val="FFFFFF"/>
                </a:highlight>
              </a:rPr>
              <a:t>KNN is one of the simplest supervised learning algorithms in Machine Learning, operating in a 4-step process:</a:t>
            </a:r>
            <a:endParaRPr sz="1400">
              <a:solidFill>
                <a:srgbClr val="051E50"/>
              </a:solidFill>
              <a:highlight>
                <a:srgbClr val="FFFFFF"/>
              </a:highlight>
            </a:endParaRPr>
          </a:p>
          <a:p>
            <a:pPr indent="-317500" lvl="0" marL="457200" rtl="0" algn="l">
              <a:lnSpc>
                <a:spcPct val="105000"/>
              </a:lnSpc>
              <a:spcBef>
                <a:spcPts val="1200"/>
              </a:spcBef>
              <a:spcAft>
                <a:spcPts val="0"/>
              </a:spcAft>
              <a:buClr>
                <a:srgbClr val="051E50"/>
              </a:buClr>
              <a:buSzPts val="1400"/>
              <a:buFont typeface="Calibri"/>
              <a:buAutoNum type="arabicPeriod"/>
            </a:pPr>
            <a:r>
              <a:rPr lang="en" sz="1400">
                <a:solidFill>
                  <a:srgbClr val="051E50"/>
                </a:solidFill>
                <a:highlight>
                  <a:srgbClr val="FFFFFF"/>
                </a:highlight>
              </a:rPr>
              <a:t>Determine the parameter K (number of nearest neighbors).</a:t>
            </a:r>
            <a:endParaRPr sz="1400">
              <a:solidFill>
                <a:srgbClr val="051E50"/>
              </a:solidFill>
              <a:highlight>
                <a:srgbClr val="FFFFFF"/>
              </a:highlight>
            </a:endParaRPr>
          </a:p>
          <a:p>
            <a:pPr indent="-317500" lvl="0" marL="457200" rtl="0" algn="l">
              <a:lnSpc>
                <a:spcPct val="105000"/>
              </a:lnSpc>
              <a:spcBef>
                <a:spcPts val="0"/>
              </a:spcBef>
              <a:spcAft>
                <a:spcPts val="0"/>
              </a:spcAft>
              <a:buClr>
                <a:srgbClr val="051E50"/>
              </a:buClr>
              <a:buSzPts val="1400"/>
              <a:buFont typeface="Calibri"/>
              <a:buAutoNum type="arabicPeriod"/>
            </a:pPr>
            <a:r>
              <a:rPr lang="en" sz="1400">
                <a:solidFill>
                  <a:srgbClr val="051E50"/>
                </a:solidFill>
                <a:highlight>
                  <a:srgbClr val="FFFFFF"/>
                </a:highlight>
              </a:rPr>
              <a:t>Calculate the distance from the point in question to all points in the given data set</a:t>
            </a:r>
            <a:endParaRPr sz="1400">
              <a:solidFill>
                <a:srgbClr val="051E50"/>
              </a:solidFill>
              <a:highlight>
                <a:srgbClr val="FFFFFF"/>
              </a:highlight>
            </a:endParaRPr>
          </a:p>
          <a:p>
            <a:pPr indent="-317500" lvl="0" marL="457200" rtl="0" algn="l">
              <a:lnSpc>
                <a:spcPct val="105000"/>
              </a:lnSpc>
              <a:spcBef>
                <a:spcPts val="0"/>
              </a:spcBef>
              <a:spcAft>
                <a:spcPts val="0"/>
              </a:spcAft>
              <a:buClr>
                <a:srgbClr val="051E50"/>
              </a:buClr>
              <a:buSzPts val="1400"/>
              <a:buFont typeface="Calibri"/>
              <a:buAutoNum type="arabicPeriod"/>
            </a:pPr>
            <a:r>
              <a:rPr lang="en" sz="1400">
                <a:solidFill>
                  <a:srgbClr val="051E50"/>
                </a:solidFill>
                <a:highlight>
                  <a:srgbClr val="FFFFFF"/>
                </a:highlight>
              </a:rPr>
              <a:t>Sort those distances in ascending order</a:t>
            </a:r>
            <a:endParaRPr sz="1400">
              <a:solidFill>
                <a:srgbClr val="051E50"/>
              </a:solidFill>
              <a:highlight>
                <a:srgbClr val="FFFFFF"/>
              </a:highlight>
            </a:endParaRPr>
          </a:p>
          <a:p>
            <a:pPr indent="-317500" lvl="0" marL="457200" rtl="0" algn="l">
              <a:lnSpc>
                <a:spcPct val="105000"/>
              </a:lnSpc>
              <a:spcBef>
                <a:spcPts val="0"/>
              </a:spcBef>
              <a:spcAft>
                <a:spcPts val="0"/>
              </a:spcAft>
              <a:buClr>
                <a:srgbClr val="051E50"/>
              </a:buClr>
              <a:buSzPts val="1400"/>
              <a:buFont typeface="Calibri"/>
              <a:buAutoNum type="arabicPeriod"/>
            </a:pPr>
            <a:r>
              <a:rPr lang="en" sz="1400">
                <a:solidFill>
                  <a:srgbClr val="051E50"/>
                </a:solidFill>
                <a:highlight>
                  <a:srgbClr val="FFFFFF"/>
                </a:highlight>
              </a:rPr>
              <a:t>Considering in the set K the closest point to the point under consideration, if the number of points of any kind is higher, it is considered that the point under consideration belongs to that type.</a:t>
            </a:r>
            <a:endParaRPr sz="1400">
              <a:solidFill>
                <a:srgbClr val="051E50"/>
              </a:solidFill>
              <a:highlight>
                <a:srgbClr val="FFFFFF"/>
              </a:highlight>
            </a:endParaRPr>
          </a:p>
          <a:p>
            <a:pPr indent="0" lvl="0" marL="0" rtl="0" algn="l">
              <a:lnSpc>
                <a:spcPct val="105000"/>
              </a:lnSpc>
              <a:spcBef>
                <a:spcPts val="1200"/>
              </a:spcBef>
              <a:spcAft>
                <a:spcPts val="1200"/>
              </a:spcAft>
              <a:buSzPts val="935"/>
              <a:buNone/>
            </a:pPr>
            <a:r>
              <a:t/>
            </a:r>
            <a:endParaRPr sz="1400"/>
          </a:p>
        </p:txBody>
      </p:sp>
      <p:pic>
        <p:nvPicPr>
          <p:cNvPr id="274" name="Google Shape;274;p32"/>
          <p:cNvPicPr preferRelativeResize="0"/>
          <p:nvPr/>
        </p:nvPicPr>
        <p:blipFill>
          <a:blip r:embed="rId3">
            <a:alphaModFix/>
          </a:blip>
          <a:stretch>
            <a:fillRect/>
          </a:stretch>
        </p:blipFill>
        <p:spPr>
          <a:xfrm>
            <a:off x="4572000" y="1800188"/>
            <a:ext cx="4055975" cy="2587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3"/>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Character recognition using K nearest neighbor (next)</a:t>
            </a:r>
            <a:endParaRPr/>
          </a:p>
        </p:txBody>
      </p:sp>
      <p:sp>
        <p:nvSpPr>
          <p:cNvPr id="280" name="Google Shape;280;p33"/>
          <p:cNvSpPr txBox="1"/>
          <p:nvPr>
            <p:ph idx="1" type="body"/>
          </p:nvPr>
        </p:nvSpPr>
        <p:spPr>
          <a:xfrm>
            <a:off x="731475" y="1965775"/>
            <a:ext cx="3597000" cy="297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51E50"/>
                </a:solidFill>
                <a:highlight>
                  <a:srgbClr val="FFFFFF"/>
                </a:highlight>
              </a:rPr>
              <a:t>Normalization: Because each letter is variable in size, the processing is more difficult, thus the picture must be normalized with a height: width ratio of 30:20 pixels. </a:t>
            </a:r>
            <a:endParaRPr>
              <a:solidFill>
                <a:srgbClr val="051E50"/>
              </a:solidFill>
              <a:highlight>
                <a:srgbClr val="FFFFFF"/>
              </a:highlight>
            </a:endParaRPr>
          </a:p>
          <a:p>
            <a:pPr indent="0" lvl="0" marL="0" rtl="0" algn="l">
              <a:spcBef>
                <a:spcPts val="1200"/>
              </a:spcBef>
              <a:spcAft>
                <a:spcPts val="0"/>
              </a:spcAft>
              <a:buNone/>
            </a:pPr>
            <a:r>
              <a:rPr lang="en">
                <a:solidFill>
                  <a:srgbClr val="051E50"/>
                </a:solidFill>
                <a:highlight>
                  <a:srgbClr val="FFFFFF"/>
                </a:highlight>
              </a:rPr>
              <a:t>Our labeled points include the characters that could appear in a license plate, with rotation angle of 1-10 degree</a:t>
            </a:r>
            <a:endParaRPr>
              <a:solidFill>
                <a:srgbClr val="051E50"/>
              </a:solidFill>
              <a:highlight>
                <a:srgbClr val="FFFFFF"/>
              </a:highlight>
            </a:endParaRPr>
          </a:p>
          <a:p>
            <a:pPr indent="0" lvl="0" marL="0" rtl="0" algn="l">
              <a:spcBef>
                <a:spcPts val="1200"/>
              </a:spcBef>
              <a:spcAft>
                <a:spcPts val="0"/>
              </a:spcAft>
              <a:buNone/>
            </a:pPr>
            <a:r>
              <a:rPr lang="en">
                <a:solidFill>
                  <a:srgbClr val="051E50"/>
                </a:solidFill>
                <a:highlight>
                  <a:srgbClr val="FFFFFF"/>
                </a:highlight>
              </a:rPr>
              <a:t>Next, we perform the input of the image we are considering and calculate the distances to all points in the sample, the result will be the ASCII code representing that image. Finally, we print out the license plate number.</a:t>
            </a:r>
            <a:endParaRPr>
              <a:solidFill>
                <a:srgbClr val="051E50"/>
              </a:solidFill>
              <a:highlight>
                <a:srgbClr val="FFFFFF"/>
              </a:highlight>
            </a:endParaRPr>
          </a:p>
          <a:p>
            <a:pPr indent="0" lvl="0" marL="0" rtl="0" algn="l">
              <a:spcBef>
                <a:spcPts val="1200"/>
              </a:spcBef>
              <a:spcAft>
                <a:spcPts val="1200"/>
              </a:spcAft>
              <a:buNone/>
            </a:pPr>
            <a:r>
              <a:t/>
            </a:r>
            <a:endParaRPr>
              <a:solidFill>
                <a:srgbClr val="051E50"/>
              </a:solidFill>
            </a:endParaRPr>
          </a:p>
        </p:txBody>
      </p:sp>
      <p:pic>
        <p:nvPicPr>
          <p:cNvPr id="281" name="Google Shape;281;p33"/>
          <p:cNvPicPr preferRelativeResize="0"/>
          <p:nvPr/>
        </p:nvPicPr>
        <p:blipFill>
          <a:blip r:embed="rId3">
            <a:alphaModFix/>
          </a:blip>
          <a:stretch>
            <a:fillRect/>
          </a:stretch>
        </p:blipFill>
        <p:spPr>
          <a:xfrm>
            <a:off x="4572000" y="2111950"/>
            <a:ext cx="3916750" cy="21916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4"/>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Character recognition using K nearest neighbor (next)</a:t>
            </a:r>
            <a:endParaRPr/>
          </a:p>
        </p:txBody>
      </p:sp>
      <p:sp>
        <p:nvSpPr>
          <p:cNvPr id="287" name="Google Shape;287;p3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88" name="Google Shape;288;p34"/>
          <p:cNvPicPr preferRelativeResize="0"/>
          <p:nvPr/>
        </p:nvPicPr>
        <p:blipFill>
          <a:blip r:embed="rId3">
            <a:alphaModFix/>
          </a:blip>
          <a:stretch>
            <a:fillRect/>
          </a:stretch>
        </p:blipFill>
        <p:spPr>
          <a:xfrm>
            <a:off x="819145" y="1953500"/>
            <a:ext cx="3483625" cy="2522450"/>
          </a:xfrm>
          <a:prstGeom prst="rect">
            <a:avLst/>
          </a:prstGeom>
          <a:noFill/>
          <a:ln>
            <a:noFill/>
          </a:ln>
        </p:spPr>
      </p:pic>
      <p:pic>
        <p:nvPicPr>
          <p:cNvPr id="289" name="Google Shape;289;p34"/>
          <p:cNvPicPr preferRelativeResize="0"/>
          <p:nvPr/>
        </p:nvPicPr>
        <p:blipFill>
          <a:blip r:embed="rId4">
            <a:alphaModFix/>
          </a:blip>
          <a:stretch>
            <a:fillRect/>
          </a:stretch>
        </p:blipFill>
        <p:spPr>
          <a:xfrm>
            <a:off x="5303750" y="1953500"/>
            <a:ext cx="3021101" cy="26951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Problems with the initial solution</a:t>
            </a:r>
            <a:endParaRPr/>
          </a:p>
        </p:txBody>
      </p:sp>
      <p:sp>
        <p:nvSpPr>
          <p:cNvPr id="295" name="Google Shape;295;p3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solidFill>
                  <a:srgbClr val="051E50"/>
                </a:solidFill>
              </a:rPr>
              <a:t>Plate detection is not optimized (in cases where plates have drawings, decorations,..)</a:t>
            </a:r>
            <a:endParaRPr sz="1500">
              <a:solidFill>
                <a:srgbClr val="051E50"/>
              </a:solidFill>
            </a:endParaRPr>
          </a:p>
          <a:p>
            <a:pPr indent="0" lvl="0" marL="0" rtl="0" algn="l">
              <a:spcBef>
                <a:spcPts val="1200"/>
              </a:spcBef>
              <a:spcAft>
                <a:spcPts val="0"/>
              </a:spcAft>
              <a:buNone/>
            </a:pPr>
            <a:r>
              <a:rPr lang="en" sz="1500">
                <a:solidFill>
                  <a:srgbClr val="051E50"/>
                </a:solidFill>
              </a:rPr>
              <a:t>The recognition ability of KNN method is quite low, a lot of times classify the character incorrectly.</a:t>
            </a:r>
            <a:endParaRPr sz="1500">
              <a:solidFill>
                <a:srgbClr val="051E50"/>
              </a:solidFill>
            </a:endParaRPr>
          </a:p>
          <a:p>
            <a:pPr indent="0" lvl="0" marL="0" rtl="0" algn="l">
              <a:spcBef>
                <a:spcPts val="1200"/>
              </a:spcBef>
              <a:spcAft>
                <a:spcPts val="0"/>
              </a:spcAft>
              <a:buNone/>
            </a:pPr>
            <a:r>
              <a:rPr lang="en" sz="1500">
                <a:solidFill>
                  <a:srgbClr val="051E50"/>
                </a:solidFill>
              </a:rPr>
              <a:t>The runtime is long as it has to scan through all the training data.</a:t>
            </a:r>
            <a:endParaRPr sz="1500">
              <a:solidFill>
                <a:srgbClr val="051E50"/>
              </a:solidFill>
            </a:endParaRPr>
          </a:p>
          <a:p>
            <a:pPr indent="0" lvl="0" marL="0" rtl="0" algn="l">
              <a:spcBef>
                <a:spcPts val="1200"/>
              </a:spcBef>
              <a:spcAft>
                <a:spcPts val="0"/>
              </a:spcAft>
              <a:buNone/>
            </a:pPr>
            <a:r>
              <a:rPr lang="en" sz="1500">
                <a:solidFill>
                  <a:srgbClr val="051E50"/>
                </a:solidFill>
              </a:rPr>
              <a:t>It performs poorly in case of light, reflection, </a:t>
            </a:r>
            <a:r>
              <a:rPr lang="en" sz="1500">
                <a:solidFill>
                  <a:srgbClr val="051E50"/>
                </a:solidFill>
              </a:rPr>
              <a:t>blurriness</a:t>
            </a:r>
            <a:endParaRPr sz="1500">
              <a:solidFill>
                <a:srgbClr val="051E50"/>
              </a:solidFill>
            </a:endParaRPr>
          </a:p>
          <a:p>
            <a:pPr indent="0" lvl="0" marL="0" rtl="0" algn="l">
              <a:spcBef>
                <a:spcPts val="1200"/>
              </a:spcBef>
              <a:spcAft>
                <a:spcPts val="1200"/>
              </a:spcAft>
              <a:buNone/>
            </a:pPr>
            <a:r>
              <a:t/>
            </a:r>
            <a:endParaRPr sz="1500">
              <a:solidFill>
                <a:srgbClr val="051E5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Incorrect plate extraction</a:t>
            </a:r>
            <a:endParaRPr/>
          </a:p>
        </p:txBody>
      </p:sp>
      <p:pic>
        <p:nvPicPr>
          <p:cNvPr id="301" name="Google Shape;301;p36"/>
          <p:cNvPicPr preferRelativeResize="0"/>
          <p:nvPr/>
        </p:nvPicPr>
        <p:blipFill>
          <a:blip r:embed="rId3">
            <a:alphaModFix/>
          </a:blip>
          <a:stretch>
            <a:fillRect/>
          </a:stretch>
        </p:blipFill>
        <p:spPr>
          <a:xfrm>
            <a:off x="660325" y="1957038"/>
            <a:ext cx="3819525" cy="1980491"/>
          </a:xfrm>
          <a:prstGeom prst="rect">
            <a:avLst/>
          </a:prstGeom>
          <a:noFill/>
          <a:ln>
            <a:noFill/>
          </a:ln>
        </p:spPr>
      </p:pic>
      <p:pic>
        <p:nvPicPr>
          <p:cNvPr id="302" name="Google Shape;302;p36"/>
          <p:cNvPicPr preferRelativeResize="0"/>
          <p:nvPr/>
        </p:nvPicPr>
        <p:blipFill>
          <a:blip r:embed="rId4">
            <a:alphaModFix/>
          </a:blip>
          <a:stretch>
            <a:fillRect/>
          </a:stretch>
        </p:blipFill>
        <p:spPr>
          <a:xfrm>
            <a:off x="4788475" y="2370325"/>
            <a:ext cx="3819525" cy="11539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Issues with character recognition</a:t>
            </a:r>
            <a:endParaRPr/>
          </a:p>
        </p:txBody>
      </p:sp>
      <p:pic>
        <p:nvPicPr>
          <p:cNvPr id="308" name="Google Shape;308;p37"/>
          <p:cNvPicPr preferRelativeResize="0"/>
          <p:nvPr/>
        </p:nvPicPr>
        <p:blipFill>
          <a:blip r:embed="rId3">
            <a:alphaModFix/>
          </a:blip>
          <a:stretch>
            <a:fillRect/>
          </a:stretch>
        </p:blipFill>
        <p:spPr>
          <a:xfrm>
            <a:off x="594000" y="1727450"/>
            <a:ext cx="2533650" cy="2057400"/>
          </a:xfrm>
          <a:prstGeom prst="rect">
            <a:avLst/>
          </a:prstGeom>
          <a:noFill/>
          <a:ln>
            <a:noFill/>
          </a:ln>
        </p:spPr>
      </p:pic>
      <p:sp>
        <p:nvSpPr>
          <p:cNvPr id="309" name="Google Shape;309;p37"/>
          <p:cNvSpPr txBox="1"/>
          <p:nvPr>
            <p:ph idx="1" type="body"/>
          </p:nvPr>
        </p:nvSpPr>
        <p:spPr>
          <a:xfrm>
            <a:off x="819150" y="3896600"/>
            <a:ext cx="3008100" cy="542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051E50"/>
                </a:solidFill>
              </a:rPr>
              <a:t>Does not find character</a:t>
            </a:r>
            <a:endParaRPr>
              <a:solidFill>
                <a:srgbClr val="051E50"/>
              </a:solidFill>
            </a:endParaRPr>
          </a:p>
        </p:txBody>
      </p:sp>
      <p:pic>
        <p:nvPicPr>
          <p:cNvPr id="310" name="Google Shape;310;p37"/>
          <p:cNvPicPr preferRelativeResize="0"/>
          <p:nvPr/>
        </p:nvPicPr>
        <p:blipFill>
          <a:blip r:embed="rId4">
            <a:alphaModFix/>
          </a:blip>
          <a:stretch>
            <a:fillRect/>
          </a:stretch>
        </p:blipFill>
        <p:spPr>
          <a:xfrm>
            <a:off x="3469650" y="1648875"/>
            <a:ext cx="2476500" cy="2266950"/>
          </a:xfrm>
          <a:prstGeom prst="rect">
            <a:avLst/>
          </a:prstGeom>
          <a:noFill/>
          <a:ln>
            <a:noFill/>
          </a:ln>
        </p:spPr>
      </p:pic>
      <p:sp>
        <p:nvSpPr>
          <p:cNvPr id="311" name="Google Shape;311;p37"/>
          <p:cNvSpPr txBox="1"/>
          <p:nvPr>
            <p:ph idx="1" type="body"/>
          </p:nvPr>
        </p:nvSpPr>
        <p:spPr>
          <a:xfrm>
            <a:off x="3776250" y="4049025"/>
            <a:ext cx="1591500" cy="542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a:solidFill>
                  <a:srgbClr val="051E50"/>
                </a:solidFill>
              </a:rPr>
              <a:t>Incorrect recognition: A and 4</a:t>
            </a:r>
            <a:endParaRPr>
              <a:solidFill>
                <a:srgbClr val="051E50"/>
              </a:solidFill>
            </a:endParaRPr>
          </a:p>
        </p:txBody>
      </p:sp>
      <p:pic>
        <p:nvPicPr>
          <p:cNvPr id="312" name="Google Shape;312;p37"/>
          <p:cNvPicPr preferRelativeResize="0"/>
          <p:nvPr/>
        </p:nvPicPr>
        <p:blipFill>
          <a:blip r:embed="rId5">
            <a:alphaModFix/>
          </a:blip>
          <a:stretch>
            <a:fillRect/>
          </a:stretch>
        </p:blipFill>
        <p:spPr>
          <a:xfrm>
            <a:off x="6106300" y="1800738"/>
            <a:ext cx="2703450" cy="1963220"/>
          </a:xfrm>
          <a:prstGeom prst="rect">
            <a:avLst/>
          </a:prstGeom>
          <a:noFill/>
          <a:ln>
            <a:noFill/>
          </a:ln>
        </p:spPr>
      </p:pic>
      <p:sp>
        <p:nvSpPr>
          <p:cNvPr id="313" name="Google Shape;313;p37"/>
          <p:cNvSpPr txBox="1"/>
          <p:nvPr>
            <p:ph idx="1" type="body"/>
          </p:nvPr>
        </p:nvSpPr>
        <p:spPr>
          <a:xfrm>
            <a:off x="6662275" y="4002275"/>
            <a:ext cx="1591500" cy="542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a:solidFill>
                  <a:srgbClr val="051E50"/>
                </a:solidFill>
              </a:rPr>
              <a:t>Incorrect recognition: B and 8</a:t>
            </a:r>
            <a:endParaRPr>
              <a:solidFill>
                <a:srgbClr val="051E50"/>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8"/>
          <p:cNvSpPr txBox="1"/>
          <p:nvPr>
            <p:ph type="title"/>
          </p:nvPr>
        </p:nvSpPr>
        <p:spPr>
          <a:xfrm>
            <a:off x="2900338" y="585850"/>
            <a:ext cx="34410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IMPROVEMENTS</a:t>
            </a:r>
            <a:endParaRPr/>
          </a:p>
        </p:txBody>
      </p:sp>
      <p:pic>
        <p:nvPicPr>
          <p:cNvPr id="319" name="Google Shape;319;p38"/>
          <p:cNvPicPr preferRelativeResize="0"/>
          <p:nvPr/>
        </p:nvPicPr>
        <p:blipFill>
          <a:blip r:embed="rId3">
            <a:alphaModFix/>
          </a:blip>
          <a:stretch>
            <a:fillRect/>
          </a:stretch>
        </p:blipFill>
        <p:spPr>
          <a:xfrm>
            <a:off x="517813" y="1575100"/>
            <a:ext cx="8108375" cy="1148175"/>
          </a:xfrm>
          <a:prstGeom prst="rect">
            <a:avLst/>
          </a:prstGeom>
          <a:noFill/>
          <a:ln>
            <a:noFill/>
          </a:ln>
        </p:spPr>
      </p:pic>
      <p:pic>
        <p:nvPicPr>
          <p:cNvPr id="320" name="Google Shape;320;p38"/>
          <p:cNvPicPr preferRelativeResize="0"/>
          <p:nvPr/>
        </p:nvPicPr>
        <p:blipFill>
          <a:blip r:embed="rId4">
            <a:alphaModFix/>
          </a:blip>
          <a:stretch>
            <a:fillRect/>
          </a:stretch>
        </p:blipFill>
        <p:spPr>
          <a:xfrm>
            <a:off x="723575" y="3164549"/>
            <a:ext cx="7696881" cy="9546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9"/>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Upgrading the license plate recognition technology</a:t>
            </a:r>
            <a:endParaRPr/>
          </a:p>
        </p:txBody>
      </p:sp>
      <p:sp>
        <p:nvSpPr>
          <p:cNvPr id="326" name="Google Shape;326;p39"/>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solidFill>
                  <a:srgbClr val="051E50"/>
                </a:solidFill>
              </a:rPr>
              <a:t>Initially, our technology used a custom plate recognition technology, the accuracy of prediction of that model is pretty bad because some cases it couldn’t recognize the license plates so we came up with an idea to upgrade it. After researched for a while, we finally agreed to use YOLO version 7 to detect the license plate better. We use the dataset to train from Kaggle in order to </a:t>
            </a:r>
            <a:r>
              <a:rPr lang="en" sz="1500">
                <a:solidFill>
                  <a:srgbClr val="051E50"/>
                </a:solidFill>
              </a:rPr>
              <a:t>improve</a:t>
            </a:r>
            <a:r>
              <a:rPr lang="en" sz="1500">
                <a:solidFill>
                  <a:srgbClr val="051E50"/>
                </a:solidFill>
              </a:rPr>
              <a:t> the ability to recognize Vietnamese’s license plates. It sometimes can’t detect a license plate if it is so far </a:t>
            </a:r>
            <a:br>
              <a:rPr lang="en" sz="1500">
                <a:solidFill>
                  <a:srgbClr val="051E50"/>
                </a:solidFill>
              </a:rPr>
            </a:br>
            <a:r>
              <a:rPr lang="en" sz="1500">
                <a:solidFill>
                  <a:srgbClr val="051E50"/>
                </a:solidFill>
              </a:rPr>
              <a:t>Away or it’s blurred by reflection.</a:t>
            </a:r>
            <a:endParaRPr sz="1500">
              <a:solidFill>
                <a:srgbClr val="051E5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0"/>
          <p:cNvSpPr txBox="1"/>
          <p:nvPr>
            <p:ph type="title"/>
          </p:nvPr>
        </p:nvSpPr>
        <p:spPr>
          <a:xfrm>
            <a:off x="767200" y="6031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Upgrading plate detection - Yolo version 7</a:t>
            </a:r>
            <a:endParaRPr/>
          </a:p>
        </p:txBody>
      </p:sp>
      <p:pic>
        <p:nvPicPr>
          <p:cNvPr id="332" name="Google Shape;332;p40"/>
          <p:cNvPicPr preferRelativeResize="0"/>
          <p:nvPr/>
        </p:nvPicPr>
        <p:blipFill>
          <a:blip r:embed="rId3">
            <a:alphaModFix/>
          </a:blip>
          <a:stretch>
            <a:fillRect/>
          </a:stretch>
        </p:blipFill>
        <p:spPr>
          <a:xfrm>
            <a:off x="496150" y="1557725"/>
            <a:ext cx="5547302" cy="2346926"/>
          </a:xfrm>
          <a:prstGeom prst="rect">
            <a:avLst/>
          </a:prstGeom>
          <a:noFill/>
          <a:ln>
            <a:noFill/>
          </a:ln>
        </p:spPr>
      </p:pic>
      <p:sp>
        <p:nvSpPr>
          <p:cNvPr id="333" name="Google Shape;333;p40"/>
          <p:cNvSpPr txBox="1"/>
          <p:nvPr>
            <p:ph idx="1" type="body"/>
          </p:nvPr>
        </p:nvSpPr>
        <p:spPr>
          <a:xfrm>
            <a:off x="6277825" y="1443000"/>
            <a:ext cx="2415900" cy="2690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 sz="1302">
                <a:solidFill>
                  <a:srgbClr val="051E50"/>
                </a:solidFill>
              </a:rPr>
              <a:t>The YOLO algorithm runs on a single deep </a:t>
            </a:r>
            <a:r>
              <a:rPr lang="en" sz="1302">
                <a:solidFill>
                  <a:srgbClr val="051E50"/>
                </a:solidFill>
              </a:rPr>
              <a:t>convolutional</a:t>
            </a:r>
            <a:r>
              <a:rPr lang="en" sz="1302">
                <a:solidFill>
                  <a:srgbClr val="051E50"/>
                </a:solidFill>
              </a:rPr>
              <a:t> neural network of 26 layers:</a:t>
            </a:r>
            <a:endParaRPr sz="1302">
              <a:solidFill>
                <a:srgbClr val="051E50"/>
              </a:solidFill>
            </a:endParaRPr>
          </a:p>
          <a:p>
            <a:pPr indent="0" lvl="0" marL="0" rtl="0" algn="l">
              <a:lnSpc>
                <a:spcPct val="95000"/>
              </a:lnSpc>
              <a:spcBef>
                <a:spcPts val="1200"/>
              </a:spcBef>
              <a:spcAft>
                <a:spcPts val="0"/>
              </a:spcAft>
              <a:buSzPts val="1018"/>
              <a:buNone/>
            </a:pPr>
            <a:r>
              <a:rPr lang="en" sz="1302">
                <a:solidFill>
                  <a:srgbClr val="051E50"/>
                </a:solidFill>
              </a:rPr>
              <a:t>First 20 convolution layers of the model are pre-trained using ImageNet by plugging in a temporary average pooling and fully connected layer. </a:t>
            </a:r>
            <a:endParaRPr sz="1302">
              <a:solidFill>
                <a:srgbClr val="051E50"/>
              </a:solidFill>
            </a:endParaRPr>
          </a:p>
          <a:p>
            <a:pPr indent="0" lvl="0" marL="0" rtl="0" algn="l">
              <a:lnSpc>
                <a:spcPct val="95000"/>
              </a:lnSpc>
              <a:spcBef>
                <a:spcPts val="1200"/>
              </a:spcBef>
              <a:spcAft>
                <a:spcPts val="0"/>
              </a:spcAft>
              <a:buSzPts val="1018"/>
              <a:buNone/>
            </a:pPr>
            <a:r>
              <a:rPr lang="en" sz="1302">
                <a:solidFill>
                  <a:srgbClr val="051E50"/>
                </a:solidFill>
              </a:rPr>
              <a:t>Then, this pre-trained model is converted to perform detection</a:t>
            </a:r>
            <a:endParaRPr sz="1302">
              <a:solidFill>
                <a:srgbClr val="051E50"/>
              </a:solidFill>
            </a:endParaRPr>
          </a:p>
          <a:p>
            <a:pPr indent="0" lvl="0" marL="0" rtl="0" algn="l">
              <a:lnSpc>
                <a:spcPct val="95000"/>
              </a:lnSpc>
              <a:spcBef>
                <a:spcPts val="1200"/>
              </a:spcBef>
              <a:spcAft>
                <a:spcPts val="1200"/>
              </a:spcAft>
              <a:buSzPts val="1018"/>
              <a:buNone/>
            </a:pPr>
            <a:r>
              <a:rPr lang="en" sz="1302">
                <a:solidFill>
                  <a:srgbClr val="051E50"/>
                </a:solidFill>
              </a:rPr>
              <a:t>2 final  fully connected layer predicts both class probabilities and bounding box coordinates.</a:t>
            </a:r>
            <a:endParaRPr sz="1302">
              <a:solidFill>
                <a:srgbClr val="051E50"/>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Yolo version 7</a:t>
            </a:r>
            <a:endParaRPr/>
          </a:p>
        </p:txBody>
      </p:sp>
      <p:sp>
        <p:nvSpPr>
          <p:cNvPr id="339" name="Google Shape;339;p41"/>
          <p:cNvSpPr txBox="1"/>
          <p:nvPr>
            <p:ph idx="1" type="body"/>
          </p:nvPr>
        </p:nvSpPr>
        <p:spPr>
          <a:xfrm>
            <a:off x="879775" y="1800200"/>
            <a:ext cx="7505700" cy="2448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 sz="1302">
                <a:solidFill>
                  <a:srgbClr val="051E50"/>
                </a:solidFill>
              </a:rPr>
              <a:t>Why:</a:t>
            </a:r>
            <a:endParaRPr sz="1302">
              <a:solidFill>
                <a:srgbClr val="051E50"/>
              </a:solidFill>
            </a:endParaRPr>
          </a:p>
          <a:p>
            <a:pPr indent="-311308" lvl="0" marL="457200" rtl="0" algn="l">
              <a:lnSpc>
                <a:spcPct val="95000"/>
              </a:lnSpc>
              <a:spcBef>
                <a:spcPts val="1200"/>
              </a:spcBef>
              <a:spcAft>
                <a:spcPts val="0"/>
              </a:spcAft>
              <a:buClr>
                <a:srgbClr val="051E50"/>
              </a:buClr>
              <a:buSzPts val="1303"/>
              <a:buChar char="●"/>
            </a:pPr>
            <a:r>
              <a:rPr lang="en" sz="1302">
                <a:solidFill>
                  <a:srgbClr val="051E50"/>
                </a:solidFill>
              </a:rPr>
              <a:t>Need it to be fast:</a:t>
            </a:r>
            <a:endParaRPr sz="1302">
              <a:solidFill>
                <a:srgbClr val="051E50"/>
              </a:solidFill>
            </a:endParaRPr>
          </a:p>
          <a:p>
            <a:pPr indent="-311308" lvl="1" marL="914400" rtl="0" algn="l">
              <a:lnSpc>
                <a:spcPct val="95000"/>
              </a:lnSpc>
              <a:spcBef>
                <a:spcPts val="0"/>
              </a:spcBef>
              <a:spcAft>
                <a:spcPts val="0"/>
              </a:spcAft>
              <a:buClr>
                <a:srgbClr val="051E50"/>
              </a:buClr>
              <a:buSzPts val="1303"/>
              <a:buChar char="○"/>
            </a:pPr>
            <a:r>
              <a:rPr lang="en" sz="1302">
                <a:solidFill>
                  <a:srgbClr val="051E50"/>
                </a:solidFill>
              </a:rPr>
              <a:t>Most plate detection and recognition are done with vehicles that need to move on quickly, so it is crucial that the detection happens quickly to save time. YOLO7 is a single stage object detection method so it is appropriate</a:t>
            </a:r>
            <a:endParaRPr sz="1302">
              <a:solidFill>
                <a:srgbClr val="051E50"/>
              </a:solidFill>
            </a:endParaRPr>
          </a:p>
          <a:p>
            <a:pPr indent="-311308" lvl="0" marL="457200" rtl="0" algn="l">
              <a:lnSpc>
                <a:spcPct val="95000"/>
              </a:lnSpc>
              <a:spcBef>
                <a:spcPts val="0"/>
              </a:spcBef>
              <a:spcAft>
                <a:spcPts val="0"/>
              </a:spcAft>
              <a:buClr>
                <a:srgbClr val="051E50"/>
              </a:buClr>
              <a:buSzPts val="1303"/>
              <a:buChar char="●"/>
            </a:pPr>
            <a:r>
              <a:t/>
            </a:r>
            <a:endParaRPr sz="1302">
              <a:solidFill>
                <a:srgbClr val="051E50"/>
              </a:solidFill>
            </a:endParaRPr>
          </a:p>
          <a:p>
            <a:pPr indent="-311308" lvl="0" marL="457200" rtl="0" algn="l">
              <a:lnSpc>
                <a:spcPct val="95000"/>
              </a:lnSpc>
              <a:spcBef>
                <a:spcPts val="0"/>
              </a:spcBef>
              <a:spcAft>
                <a:spcPts val="0"/>
              </a:spcAft>
              <a:buClr>
                <a:srgbClr val="051E50"/>
              </a:buClr>
              <a:buSzPts val="1303"/>
              <a:buChar char="●"/>
            </a:pPr>
            <a:r>
              <a:rPr lang="en" sz="1302">
                <a:solidFill>
                  <a:srgbClr val="051E50"/>
                </a:solidFill>
              </a:rPr>
              <a:t>Doesn’t affect accuracy:</a:t>
            </a:r>
            <a:endParaRPr sz="1302">
              <a:solidFill>
                <a:srgbClr val="051E50"/>
              </a:solidFill>
            </a:endParaRPr>
          </a:p>
          <a:p>
            <a:pPr indent="-311308" lvl="1" marL="914400" rtl="0" algn="l">
              <a:lnSpc>
                <a:spcPct val="95000"/>
              </a:lnSpc>
              <a:spcBef>
                <a:spcPts val="0"/>
              </a:spcBef>
              <a:spcAft>
                <a:spcPts val="0"/>
              </a:spcAft>
              <a:buClr>
                <a:srgbClr val="051E50"/>
              </a:buClr>
              <a:buSzPts val="1303"/>
              <a:buChar char="○"/>
            </a:pPr>
            <a:r>
              <a:rPr lang="en" sz="1302">
                <a:solidFill>
                  <a:srgbClr val="051E50"/>
                </a:solidFill>
              </a:rPr>
              <a:t>Even though it is less accurate, but the characters on a plate can only have 30 - 40 classes, so it is not very complex, therefore the accuracy won’t be affected as much as when detecting people.</a:t>
            </a:r>
            <a:endParaRPr sz="1302">
              <a:solidFill>
                <a:srgbClr val="051E5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License plate recognition</a:t>
            </a:r>
            <a:endParaRPr/>
          </a:p>
        </p:txBody>
      </p:sp>
      <p:sp>
        <p:nvSpPr>
          <p:cNvPr id="143" name="Google Shape;143;p15"/>
          <p:cNvSpPr txBox="1"/>
          <p:nvPr>
            <p:ph idx="1" type="body"/>
          </p:nvPr>
        </p:nvSpPr>
        <p:spPr>
          <a:xfrm>
            <a:off x="819150" y="1860825"/>
            <a:ext cx="7505700" cy="2448000"/>
          </a:xfrm>
          <a:prstGeom prst="rect">
            <a:avLst/>
          </a:prstGeom>
        </p:spPr>
        <p:txBody>
          <a:bodyPr anchorCtr="0" anchor="t" bIns="91425" lIns="91425" spcFirstLastPara="1" rIns="91425" wrap="square" tIns="91425">
            <a:normAutofit lnSpcReduction="20000"/>
          </a:bodyPr>
          <a:lstStyle/>
          <a:p>
            <a:pPr indent="-330200" lvl="0" marL="457200" rtl="0" algn="l">
              <a:spcBef>
                <a:spcPts val="0"/>
              </a:spcBef>
              <a:spcAft>
                <a:spcPts val="0"/>
              </a:spcAft>
              <a:buSzPts val="1600"/>
              <a:buChar char="●"/>
            </a:pPr>
            <a:r>
              <a:rPr lang="en" sz="1600"/>
              <a:t>License Plate Recognition (LPR) is a technology to read vehicle registration plates. It enables the automatic identification and tracking of vehicles by capturing their license plate information from images or video sequences.</a:t>
            </a:r>
            <a:endParaRPr sz="1600"/>
          </a:p>
          <a:p>
            <a:pPr indent="-330200" lvl="0" marL="457200" rtl="0" algn="l">
              <a:spcBef>
                <a:spcPts val="0"/>
              </a:spcBef>
              <a:spcAft>
                <a:spcPts val="0"/>
              </a:spcAft>
              <a:buSzPts val="1600"/>
              <a:buChar char="●"/>
            </a:pPr>
            <a:r>
              <a:rPr lang="en" sz="1600"/>
              <a:t>LPR can be used in fields such as:</a:t>
            </a:r>
            <a:endParaRPr sz="1600"/>
          </a:p>
          <a:p>
            <a:pPr indent="-323850" lvl="1" marL="914400" rtl="0" algn="l">
              <a:spcBef>
                <a:spcPts val="0"/>
              </a:spcBef>
              <a:spcAft>
                <a:spcPts val="0"/>
              </a:spcAft>
              <a:buSzPts val="1500"/>
              <a:buChar char="○"/>
            </a:pPr>
            <a:r>
              <a:rPr lang="en" sz="1500"/>
              <a:t>Law enforcement</a:t>
            </a:r>
            <a:endParaRPr sz="1500"/>
          </a:p>
          <a:p>
            <a:pPr indent="-323850" lvl="1" marL="914400" rtl="0" algn="l">
              <a:spcBef>
                <a:spcPts val="0"/>
              </a:spcBef>
              <a:spcAft>
                <a:spcPts val="0"/>
              </a:spcAft>
              <a:buSzPts val="1500"/>
              <a:buChar char="○"/>
            </a:pPr>
            <a:r>
              <a:rPr lang="en" sz="1500"/>
              <a:t>Toll collection</a:t>
            </a:r>
            <a:endParaRPr sz="1500"/>
          </a:p>
          <a:p>
            <a:pPr indent="-323850" lvl="1" marL="914400" rtl="0" algn="l">
              <a:spcBef>
                <a:spcPts val="0"/>
              </a:spcBef>
              <a:spcAft>
                <a:spcPts val="0"/>
              </a:spcAft>
              <a:buSzPts val="1500"/>
              <a:buChar char="○"/>
            </a:pPr>
            <a:r>
              <a:rPr lang="en" sz="1500"/>
              <a:t>Parking management</a:t>
            </a:r>
            <a:endParaRPr sz="1500"/>
          </a:p>
          <a:p>
            <a:pPr indent="-323850" lvl="1" marL="914400" rtl="0" algn="l">
              <a:spcBef>
                <a:spcPts val="0"/>
              </a:spcBef>
              <a:spcAft>
                <a:spcPts val="0"/>
              </a:spcAft>
              <a:buSzPts val="1500"/>
              <a:buChar char="○"/>
            </a:pPr>
            <a:r>
              <a:rPr lang="en" sz="1500"/>
              <a:t>Traffic monitoring</a:t>
            </a:r>
            <a:endParaRPr sz="1500"/>
          </a:p>
          <a:p>
            <a:pPr indent="0" lvl="0" marL="457200" rtl="0" algn="l">
              <a:spcBef>
                <a:spcPts val="1200"/>
              </a:spcBef>
              <a:spcAft>
                <a:spcPts val="12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Upgrading</a:t>
            </a:r>
            <a:r>
              <a:rPr lang="en"/>
              <a:t> the character recognition</a:t>
            </a:r>
            <a:endParaRPr/>
          </a:p>
        </p:txBody>
      </p:sp>
      <p:sp>
        <p:nvSpPr>
          <p:cNvPr id="345" name="Google Shape;345;p42"/>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solidFill>
                  <a:srgbClr val="051E50"/>
                </a:solidFill>
              </a:rPr>
              <a:t>Initially, this project uses a custom KNN model in order to recognize the characters on the plates. The </a:t>
            </a:r>
            <a:r>
              <a:rPr lang="en" sz="1400">
                <a:solidFill>
                  <a:srgbClr val="051E50"/>
                </a:solidFill>
              </a:rPr>
              <a:t>accuracy of this project isn’t great as some clearly plates weren’t get recognized. We knew we must come up with another solution. After researched the technology available for a while, we finally agreed to change from the custom KNN model to Paddle Ocr in order to segmentation those characters after the images are processed. The accuracy is much higher than we expected as It can recognize most license plates with an accuracy of more than 90%. Sometimes it wrongly recognizes between the character “0” and “D”. Segmentation is now included in Paddle Ocr.</a:t>
            </a:r>
            <a:endParaRPr sz="1400">
              <a:solidFill>
                <a:srgbClr val="051E50"/>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Paddle Ocr</a:t>
            </a:r>
            <a:endParaRPr/>
          </a:p>
        </p:txBody>
      </p:sp>
      <p:sp>
        <p:nvSpPr>
          <p:cNvPr id="351" name="Google Shape;351;p43"/>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051E50"/>
                </a:solidFill>
              </a:rPr>
              <a:t>PaddleOCR, developed by Baidu's PaddlePaddle platform, is an efficient Optical Character Recognition (OCR) system. It uses deep learning for accurate text detection and recognition. The system has a two-stage pipeline: text detection with a Differentiable Binarization (DB) algorithm and text recognition with a CRNN (Convolutional Recurrent Neural Network). PaddleOCR supports multiple languages, uses data augmentation for robustness, and is optimized for both cloud and edge deployment, making it ideal for applications like document scanning, license plate recognition, and scene text extraction.</a:t>
            </a:r>
            <a:endParaRPr>
              <a:solidFill>
                <a:srgbClr val="051E50"/>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4"/>
          <p:cNvSpPr txBox="1"/>
          <p:nvPr>
            <p:ph type="title"/>
          </p:nvPr>
        </p:nvSpPr>
        <p:spPr>
          <a:xfrm>
            <a:off x="819150" y="50997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Paddle Ocr</a:t>
            </a:r>
            <a:endParaRPr/>
          </a:p>
        </p:txBody>
      </p:sp>
      <p:sp>
        <p:nvSpPr>
          <p:cNvPr id="357" name="Google Shape;357;p44"/>
          <p:cNvSpPr txBox="1"/>
          <p:nvPr>
            <p:ph idx="1" type="body"/>
          </p:nvPr>
        </p:nvSpPr>
        <p:spPr>
          <a:xfrm>
            <a:off x="1359450" y="1146375"/>
            <a:ext cx="6176700" cy="24480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SzPts val="275"/>
              <a:buNone/>
            </a:pPr>
            <a:r>
              <a:rPr lang="en" sz="1275">
                <a:solidFill>
                  <a:srgbClr val="051E50"/>
                </a:solidFill>
              </a:rPr>
              <a:t>Paddle OCR follows CRNN Architecture(Convolutional Recurrent Neural Network), consist of three layers: </a:t>
            </a:r>
            <a:endParaRPr sz="1275">
              <a:solidFill>
                <a:srgbClr val="051E50"/>
              </a:solidFill>
            </a:endParaRPr>
          </a:p>
          <a:p>
            <a:pPr indent="0" lvl="0" marL="0" rtl="0" algn="l">
              <a:lnSpc>
                <a:spcPct val="130000"/>
              </a:lnSpc>
              <a:spcBef>
                <a:spcPts val="0"/>
              </a:spcBef>
              <a:spcAft>
                <a:spcPts val="0"/>
              </a:spcAft>
              <a:buSzPts val="275"/>
              <a:buNone/>
            </a:pPr>
            <a:r>
              <a:t/>
            </a:r>
            <a:endParaRPr sz="1275">
              <a:solidFill>
                <a:srgbClr val="051E50"/>
              </a:solidFill>
            </a:endParaRPr>
          </a:p>
          <a:p>
            <a:pPr indent="-138112" lvl="0" marL="133350" rtl="0" algn="l">
              <a:lnSpc>
                <a:spcPct val="130000"/>
              </a:lnSpc>
              <a:spcBef>
                <a:spcPts val="0"/>
              </a:spcBef>
              <a:spcAft>
                <a:spcPts val="0"/>
              </a:spcAft>
              <a:buClr>
                <a:srgbClr val="051E50"/>
              </a:buClr>
              <a:buSzPts val="1275"/>
              <a:buChar char="●"/>
            </a:pPr>
            <a:r>
              <a:rPr lang="en" sz="1275">
                <a:solidFill>
                  <a:srgbClr val="051E50"/>
                </a:solidFill>
              </a:rPr>
              <a:t>The first layer is the convolutional neural network (CNN) which consists of Convolutional and max-pooling layers. These are responsible for </a:t>
            </a:r>
            <a:r>
              <a:rPr b="1" lang="en" sz="1275">
                <a:solidFill>
                  <a:srgbClr val="051E50"/>
                </a:solidFill>
              </a:rPr>
              <a:t>extracting features</a:t>
            </a:r>
            <a:r>
              <a:rPr lang="en" sz="1275">
                <a:solidFill>
                  <a:srgbClr val="051E50"/>
                </a:solidFill>
              </a:rPr>
              <a:t> from the input images and producing feature maps of vectors as outputs. </a:t>
            </a:r>
            <a:endParaRPr sz="1275">
              <a:solidFill>
                <a:srgbClr val="051E50"/>
              </a:solidFill>
            </a:endParaRPr>
          </a:p>
          <a:p>
            <a:pPr indent="0" lvl="0" marL="457200" rtl="0" algn="l">
              <a:lnSpc>
                <a:spcPct val="130000"/>
              </a:lnSpc>
              <a:spcBef>
                <a:spcPts val="0"/>
              </a:spcBef>
              <a:spcAft>
                <a:spcPts val="0"/>
              </a:spcAft>
              <a:buSzPts val="275"/>
              <a:buNone/>
            </a:pPr>
            <a:r>
              <a:t/>
            </a:r>
            <a:endParaRPr sz="1275">
              <a:solidFill>
                <a:srgbClr val="051E50"/>
              </a:solidFill>
            </a:endParaRPr>
          </a:p>
          <a:p>
            <a:pPr indent="-138112" lvl="0" marL="133350" rtl="0" algn="l">
              <a:lnSpc>
                <a:spcPct val="130000"/>
              </a:lnSpc>
              <a:spcBef>
                <a:spcPts val="0"/>
              </a:spcBef>
              <a:spcAft>
                <a:spcPts val="0"/>
              </a:spcAft>
              <a:buClr>
                <a:srgbClr val="051E50"/>
              </a:buClr>
              <a:buSzPts val="1275"/>
              <a:buChar char="●"/>
            </a:pPr>
            <a:r>
              <a:rPr lang="en" sz="1275">
                <a:solidFill>
                  <a:srgbClr val="051E50"/>
                </a:solidFill>
              </a:rPr>
              <a:t>The second  layer is the Recurrent Neural Network (RNN) which is built on top of the Convolutional Neural Network. It predict the label for each feature vector or frame in the feature sequence received from CNN layers. Mathematically, the layers predict label y for each frame x in feature sequence x = x1,…..,xt.</a:t>
            </a:r>
            <a:endParaRPr sz="1275">
              <a:solidFill>
                <a:srgbClr val="051E50"/>
              </a:solidFill>
            </a:endParaRPr>
          </a:p>
          <a:p>
            <a:pPr indent="0" lvl="0" marL="457200" rtl="0" algn="l">
              <a:lnSpc>
                <a:spcPct val="130000"/>
              </a:lnSpc>
              <a:spcBef>
                <a:spcPts val="0"/>
              </a:spcBef>
              <a:spcAft>
                <a:spcPts val="0"/>
              </a:spcAft>
              <a:buSzPts val="275"/>
              <a:buNone/>
            </a:pPr>
            <a:r>
              <a:t/>
            </a:r>
            <a:endParaRPr sz="1275">
              <a:solidFill>
                <a:srgbClr val="051E50"/>
              </a:solidFill>
            </a:endParaRPr>
          </a:p>
          <a:p>
            <a:pPr indent="-138112" lvl="0" marL="133350" rtl="0" algn="l">
              <a:lnSpc>
                <a:spcPct val="130000"/>
              </a:lnSpc>
              <a:spcBef>
                <a:spcPts val="0"/>
              </a:spcBef>
              <a:spcAft>
                <a:spcPts val="0"/>
              </a:spcAft>
              <a:buClr>
                <a:srgbClr val="051E50"/>
              </a:buClr>
              <a:buSzPts val="1275"/>
              <a:buChar char="●"/>
            </a:pPr>
            <a:r>
              <a:rPr lang="en" sz="1275">
                <a:solidFill>
                  <a:srgbClr val="051E50"/>
                </a:solidFill>
              </a:rPr>
              <a:t>Transcription layer: </a:t>
            </a:r>
            <a:r>
              <a:rPr lang="en" sz="1275">
                <a:solidFill>
                  <a:srgbClr val="051E50"/>
                </a:solidFill>
              </a:rPr>
              <a:t>This layer is responsible for translating the per-frame predictions into a final sequence according to the highest probability. </a:t>
            </a:r>
            <a:endParaRPr sz="525">
              <a:solidFill>
                <a:srgbClr val="051E50"/>
              </a:solidFill>
            </a:endParaRPr>
          </a:p>
          <a:p>
            <a:pPr indent="0" lvl="0" marL="457200" rtl="0" algn="l">
              <a:lnSpc>
                <a:spcPct val="130000"/>
              </a:lnSpc>
              <a:spcBef>
                <a:spcPts val="0"/>
              </a:spcBef>
              <a:spcAft>
                <a:spcPts val="0"/>
              </a:spcAft>
              <a:buSzPts val="275"/>
              <a:buNone/>
            </a:pPr>
            <a:r>
              <a:t/>
            </a:r>
            <a:endParaRPr sz="525">
              <a:solidFill>
                <a:srgbClr val="051E50"/>
              </a:solidFill>
            </a:endParaRPr>
          </a:p>
          <a:p>
            <a:pPr indent="0" lvl="0" marL="0" rtl="0" algn="l">
              <a:lnSpc>
                <a:spcPct val="130000"/>
              </a:lnSpc>
              <a:spcBef>
                <a:spcPts val="0"/>
              </a:spcBef>
              <a:spcAft>
                <a:spcPts val="0"/>
              </a:spcAft>
              <a:buSzPts val="275"/>
              <a:buNone/>
            </a:pPr>
            <a:r>
              <a:t/>
            </a:r>
            <a:endParaRPr sz="525">
              <a:solidFill>
                <a:srgbClr val="051E50"/>
              </a:solidFill>
            </a:endParaRPr>
          </a:p>
          <a:p>
            <a:pPr indent="0" lvl="0" marL="0" rtl="0" algn="l">
              <a:lnSpc>
                <a:spcPct val="130000"/>
              </a:lnSpc>
              <a:spcBef>
                <a:spcPts val="0"/>
              </a:spcBef>
              <a:spcAft>
                <a:spcPts val="0"/>
              </a:spcAft>
              <a:buSzPts val="275"/>
              <a:buNone/>
            </a:pPr>
            <a:r>
              <a:t/>
            </a:r>
            <a:endParaRPr sz="525">
              <a:solidFill>
                <a:srgbClr val="051E50"/>
              </a:solidFill>
            </a:endParaRPr>
          </a:p>
          <a:p>
            <a:pPr indent="0" lvl="0" marL="0" rtl="0" algn="l">
              <a:lnSpc>
                <a:spcPct val="130000"/>
              </a:lnSpc>
              <a:spcBef>
                <a:spcPts val="1200"/>
              </a:spcBef>
              <a:spcAft>
                <a:spcPts val="0"/>
              </a:spcAft>
              <a:buSzPts val="275"/>
              <a:buNone/>
            </a:pPr>
            <a:r>
              <a:t/>
            </a:r>
            <a:endParaRPr sz="525">
              <a:solidFill>
                <a:srgbClr val="051E50"/>
              </a:solidFill>
            </a:endParaRPr>
          </a:p>
          <a:p>
            <a:pPr indent="0" lvl="0" marL="0" rtl="0" algn="l">
              <a:lnSpc>
                <a:spcPct val="130000"/>
              </a:lnSpc>
              <a:spcBef>
                <a:spcPts val="1200"/>
              </a:spcBef>
              <a:spcAft>
                <a:spcPts val="0"/>
              </a:spcAft>
              <a:buSzPts val="275"/>
              <a:buNone/>
            </a:pPr>
            <a:r>
              <a:t/>
            </a:r>
            <a:endParaRPr sz="525">
              <a:solidFill>
                <a:srgbClr val="051E50"/>
              </a:solidFill>
            </a:endParaRPr>
          </a:p>
          <a:p>
            <a:pPr indent="0" lvl="0" marL="0" rtl="0" algn="l">
              <a:lnSpc>
                <a:spcPct val="130000"/>
              </a:lnSpc>
              <a:spcBef>
                <a:spcPts val="1200"/>
              </a:spcBef>
              <a:spcAft>
                <a:spcPts val="1200"/>
              </a:spcAft>
              <a:buSzPts val="275"/>
              <a:buNone/>
            </a:pPr>
            <a:r>
              <a:t/>
            </a:r>
            <a:endParaRPr sz="525">
              <a:solidFill>
                <a:srgbClr val="051E50"/>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Why Paddle OCR &gt; VietOCR</a:t>
            </a:r>
            <a:endParaRPr/>
          </a:p>
        </p:txBody>
      </p:sp>
      <p:graphicFrame>
        <p:nvGraphicFramePr>
          <p:cNvPr id="363" name="Google Shape;363;p45"/>
          <p:cNvGraphicFramePr/>
          <p:nvPr/>
        </p:nvGraphicFramePr>
        <p:xfrm>
          <a:off x="819150" y="1906475"/>
          <a:ext cx="3000000" cy="3000000"/>
        </p:xfrm>
        <a:graphic>
          <a:graphicData uri="http://schemas.openxmlformats.org/drawingml/2006/table">
            <a:tbl>
              <a:tblPr>
                <a:noFill/>
                <a:tableStyleId>{CA51CE49-01F2-4511-BC7A-59DC6CE477DB}</a:tableStyleId>
              </a:tblPr>
              <a:tblGrid>
                <a:gridCol w="2429200"/>
                <a:gridCol w="2429200"/>
                <a:gridCol w="2429200"/>
              </a:tblGrid>
              <a:tr h="296775">
                <a:tc>
                  <a:txBody>
                    <a:bodyPr/>
                    <a:lstStyle/>
                    <a:p>
                      <a:pPr indent="0" lvl="0" marL="0" rtl="0" algn="l">
                        <a:spcBef>
                          <a:spcPts val="0"/>
                        </a:spcBef>
                        <a:spcAft>
                          <a:spcPts val="0"/>
                        </a:spcAft>
                        <a:buNone/>
                      </a:pPr>
                      <a:r>
                        <a:rPr lang="en" sz="1300">
                          <a:solidFill>
                            <a:srgbClr val="051E50"/>
                          </a:solidFill>
                        </a:rPr>
                        <a:t>Model</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VietOcr</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Paddle Ocr</a:t>
                      </a:r>
                      <a:endParaRPr sz="1300">
                        <a:solidFill>
                          <a:srgbClr val="051E50"/>
                        </a:solidFill>
                      </a:endParaRPr>
                    </a:p>
                  </a:txBody>
                  <a:tcPr marT="91425" marB="91425" marR="91425" marL="91425"/>
                </a:tc>
              </a:tr>
              <a:tr h="616425">
                <a:tc>
                  <a:txBody>
                    <a:bodyPr/>
                    <a:lstStyle/>
                    <a:p>
                      <a:pPr indent="0" lvl="0" marL="0" rtl="0" algn="l">
                        <a:spcBef>
                          <a:spcPts val="0"/>
                        </a:spcBef>
                        <a:spcAft>
                          <a:spcPts val="0"/>
                        </a:spcAft>
                        <a:buNone/>
                      </a:pPr>
                      <a:r>
                        <a:rPr lang="en" sz="1300">
                          <a:solidFill>
                            <a:srgbClr val="051E50"/>
                          </a:solidFill>
                        </a:rPr>
                        <a:t>Dataset</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Using more hand-written and documentation data to train</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Using more street images to train</a:t>
                      </a:r>
                      <a:endParaRPr sz="1300">
                        <a:solidFill>
                          <a:srgbClr val="051E50"/>
                        </a:solidFill>
                      </a:endParaRPr>
                    </a:p>
                  </a:txBody>
                  <a:tcPr marT="91425" marB="91425" marR="91425" marL="91425"/>
                </a:tc>
              </a:tr>
              <a:tr h="456600">
                <a:tc>
                  <a:txBody>
                    <a:bodyPr/>
                    <a:lstStyle/>
                    <a:p>
                      <a:pPr indent="0" lvl="0" marL="0" rtl="0" algn="l">
                        <a:spcBef>
                          <a:spcPts val="0"/>
                        </a:spcBef>
                        <a:spcAft>
                          <a:spcPts val="0"/>
                        </a:spcAft>
                        <a:buNone/>
                      </a:pPr>
                      <a:r>
                        <a:rPr lang="en" sz="1300">
                          <a:solidFill>
                            <a:srgbClr val="051E50"/>
                          </a:solidFill>
                        </a:rPr>
                        <a:t>Language support</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Vietnamese only</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Supports multiple languages</a:t>
                      </a:r>
                      <a:endParaRPr sz="1300">
                        <a:solidFill>
                          <a:srgbClr val="051E50"/>
                        </a:solidFill>
                      </a:endParaRPr>
                    </a:p>
                  </a:txBody>
                  <a:tcPr marT="91425" marB="91425" marR="91425" marL="91425"/>
                </a:tc>
              </a:tr>
              <a:tr h="616425">
                <a:tc>
                  <a:txBody>
                    <a:bodyPr/>
                    <a:lstStyle/>
                    <a:p>
                      <a:pPr indent="0" lvl="0" marL="0" rtl="0" algn="l">
                        <a:spcBef>
                          <a:spcPts val="0"/>
                        </a:spcBef>
                        <a:spcAft>
                          <a:spcPts val="0"/>
                        </a:spcAft>
                        <a:buNone/>
                      </a:pPr>
                      <a:r>
                        <a:rPr lang="en" sz="1300">
                          <a:solidFill>
                            <a:srgbClr val="051E50"/>
                          </a:solidFill>
                        </a:rPr>
                        <a:t>Features</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Optimized for Vietnamese text</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Optimized for more versatile choice of language</a:t>
                      </a:r>
                      <a:endParaRPr sz="1300">
                        <a:solidFill>
                          <a:srgbClr val="051E50"/>
                        </a:solidFill>
                      </a:endParaRPr>
                    </a:p>
                  </a:txBody>
                  <a:tcPr marT="91425" marB="91425" marR="91425" marL="91425"/>
                </a:tc>
              </a:tr>
              <a:tr h="296775">
                <a:tc>
                  <a:txBody>
                    <a:bodyPr/>
                    <a:lstStyle/>
                    <a:p>
                      <a:pPr indent="0" lvl="0" marL="0" rtl="0" algn="l">
                        <a:spcBef>
                          <a:spcPts val="0"/>
                        </a:spcBef>
                        <a:spcAft>
                          <a:spcPts val="0"/>
                        </a:spcAft>
                        <a:buNone/>
                      </a:pPr>
                      <a:r>
                        <a:rPr lang="en" sz="1300">
                          <a:solidFill>
                            <a:srgbClr val="051E50"/>
                          </a:solidFill>
                        </a:rPr>
                        <a:t>Ease of use</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Easier to use</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Harder to use</a:t>
                      </a:r>
                      <a:endParaRPr sz="1300">
                        <a:solidFill>
                          <a:srgbClr val="051E50"/>
                        </a:solidFill>
                      </a:endParaRPr>
                    </a:p>
                  </a:txBody>
                  <a:tcPr marT="91425" marB="91425" marR="91425" marL="91425"/>
                </a:tc>
              </a:tr>
              <a:tr h="270150">
                <a:tc>
                  <a:txBody>
                    <a:bodyPr/>
                    <a:lstStyle/>
                    <a:p>
                      <a:pPr indent="0" lvl="0" marL="0" rtl="0" algn="l">
                        <a:spcBef>
                          <a:spcPts val="0"/>
                        </a:spcBef>
                        <a:spcAft>
                          <a:spcPts val="0"/>
                        </a:spcAft>
                        <a:buNone/>
                      </a:pPr>
                      <a:r>
                        <a:rPr lang="en" sz="1300">
                          <a:solidFill>
                            <a:srgbClr val="051E50"/>
                          </a:solidFill>
                        </a:rPr>
                        <a:t>Performance and accuracy</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High performance on Vietnamese text</a:t>
                      </a:r>
                      <a:endParaRPr sz="1300">
                        <a:solidFill>
                          <a:srgbClr val="051E50"/>
                        </a:solidFill>
                      </a:endParaRPr>
                    </a:p>
                  </a:txBody>
                  <a:tcPr marT="91425" marB="91425" marR="91425" marL="91425"/>
                </a:tc>
                <a:tc>
                  <a:txBody>
                    <a:bodyPr/>
                    <a:lstStyle/>
                    <a:p>
                      <a:pPr indent="0" lvl="0" marL="0" rtl="0" algn="l">
                        <a:spcBef>
                          <a:spcPts val="0"/>
                        </a:spcBef>
                        <a:spcAft>
                          <a:spcPts val="0"/>
                        </a:spcAft>
                        <a:buNone/>
                      </a:pPr>
                      <a:r>
                        <a:rPr lang="en" sz="1300">
                          <a:solidFill>
                            <a:srgbClr val="051E50"/>
                          </a:solidFill>
                        </a:rPr>
                        <a:t>High performance on multiple </a:t>
                      </a:r>
                      <a:r>
                        <a:rPr lang="en" sz="1300">
                          <a:solidFill>
                            <a:srgbClr val="051E50"/>
                          </a:solidFill>
                        </a:rPr>
                        <a:t>language</a:t>
                      </a:r>
                      <a:r>
                        <a:rPr lang="en" sz="1300">
                          <a:solidFill>
                            <a:srgbClr val="051E50"/>
                          </a:solidFill>
                        </a:rPr>
                        <a:t> text</a:t>
                      </a:r>
                      <a:endParaRPr sz="1300">
                        <a:solidFill>
                          <a:srgbClr val="051E50"/>
                        </a:solidFill>
                      </a:endParaRPr>
                    </a:p>
                  </a:txBody>
                  <a:tcPr marT="91425" marB="91425" marR="91425" marL="91425"/>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 of improvement</a:t>
            </a:r>
            <a:endParaRPr/>
          </a:p>
        </p:txBody>
      </p:sp>
      <p:pic>
        <p:nvPicPr>
          <p:cNvPr id="369" name="Google Shape;369;p46"/>
          <p:cNvPicPr preferRelativeResize="0"/>
          <p:nvPr/>
        </p:nvPicPr>
        <p:blipFill>
          <a:blip r:embed="rId3">
            <a:alphaModFix/>
          </a:blip>
          <a:stretch>
            <a:fillRect/>
          </a:stretch>
        </p:blipFill>
        <p:spPr>
          <a:xfrm>
            <a:off x="2572300" y="1800200"/>
            <a:ext cx="1245250" cy="1068225"/>
          </a:xfrm>
          <a:prstGeom prst="rect">
            <a:avLst/>
          </a:prstGeom>
          <a:noFill/>
          <a:ln>
            <a:noFill/>
          </a:ln>
        </p:spPr>
      </p:pic>
      <p:pic>
        <p:nvPicPr>
          <p:cNvPr id="370" name="Google Shape;370;p46"/>
          <p:cNvPicPr preferRelativeResize="0"/>
          <p:nvPr/>
        </p:nvPicPr>
        <p:blipFill>
          <a:blip r:embed="rId4">
            <a:alphaModFix/>
          </a:blip>
          <a:stretch>
            <a:fillRect/>
          </a:stretch>
        </p:blipFill>
        <p:spPr>
          <a:xfrm>
            <a:off x="2572300" y="3499275"/>
            <a:ext cx="1245250" cy="1139875"/>
          </a:xfrm>
          <a:prstGeom prst="rect">
            <a:avLst/>
          </a:prstGeom>
          <a:noFill/>
          <a:ln>
            <a:noFill/>
          </a:ln>
        </p:spPr>
      </p:pic>
      <p:pic>
        <p:nvPicPr>
          <p:cNvPr id="371" name="Google Shape;371;p46"/>
          <p:cNvPicPr preferRelativeResize="0"/>
          <p:nvPr/>
        </p:nvPicPr>
        <p:blipFill>
          <a:blip r:embed="rId5">
            <a:alphaModFix/>
          </a:blip>
          <a:stretch>
            <a:fillRect/>
          </a:stretch>
        </p:blipFill>
        <p:spPr>
          <a:xfrm>
            <a:off x="6432700" y="3535101"/>
            <a:ext cx="1314550" cy="1068225"/>
          </a:xfrm>
          <a:prstGeom prst="rect">
            <a:avLst/>
          </a:prstGeom>
          <a:noFill/>
          <a:ln>
            <a:noFill/>
          </a:ln>
        </p:spPr>
      </p:pic>
      <p:pic>
        <p:nvPicPr>
          <p:cNvPr id="372" name="Google Shape;372;p46"/>
          <p:cNvPicPr preferRelativeResize="0"/>
          <p:nvPr/>
        </p:nvPicPr>
        <p:blipFill>
          <a:blip r:embed="rId6">
            <a:alphaModFix/>
          </a:blip>
          <a:stretch>
            <a:fillRect/>
          </a:stretch>
        </p:blipFill>
        <p:spPr>
          <a:xfrm>
            <a:off x="6432700" y="1764375"/>
            <a:ext cx="1314550" cy="1139875"/>
          </a:xfrm>
          <a:prstGeom prst="rect">
            <a:avLst/>
          </a:prstGeom>
          <a:noFill/>
          <a:ln>
            <a:noFill/>
          </a:ln>
        </p:spPr>
      </p:pic>
      <p:sp>
        <p:nvSpPr>
          <p:cNvPr id="373" name="Google Shape;373;p46"/>
          <p:cNvSpPr/>
          <p:nvPr/>
        </p:nvSpPr>
        <p:spPr>
          <a:xfrm>
            <a:off x="4750425" y="2146963"/>
            <a:ext cx="749400" cy="374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74" name="Google Shape;374;p46"/>
          <p:cNvSpPr/>
          <p:nvPr/>
        </p:nvSpPr>
        <p:spPr>
          <a:xfrm>
            <a:off x="4750425" y="3881850"/>
            <a:ext cx="749400" cy="374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380" name="Google Shape;380;p4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051E50"/>
                </a:solidFill>
              </a:rPr>
              <a:t>Marzuki, P. &amp; Radzi, Feeza &amp; Wong, Yan Chiew &amp; Abdul Hamid, Norihan &amp; Ali, Nur &amp; Mat ibrahim, Masrullizam. (2019). A design of license plate recognition system using convolutional neural network. International Journal of Electrical and Computer Engineering (IJECE). 9. 2196. 10.11591/ijece.v9i3.pp2196-2204. </a:t>
            </a:r>
            <a:endParaRPr>
              <a:solidFill>
                <a:srgbClr val="051E50"/>
              </a:solidFill>
            </a:endParaRPr>
          </a:p>
          <a:p>
            <a:pPr indent="0" lvl="0" marL="0" rtl="0" algn="l">
              <a:spcBef>
                <a:spcPts val="1200"/>
              </a:spcBef>
              <a:spcAft>
                <a:spcPts val="0"/>
              </a:spcAft>
              <a:buNone/>
            </a:pPr>
            <a:r>
              <a:rPr lang="en" u="sng">
                <a:solidFill>
                  <a:schemeClr val="hlink"/>
                </a:solidFill>
                <a:hlinkClick r:id="rId3"/>
              </a:rPr>
              <a:t>https://www.v7labs.com/blog/yolo-object-detection</a:t>
            </a:r>
            <a:endParaRPr/>
          </a:p>
          <a:p>
            <a:pPr indent="0" lvl="0" marL="0" rtl="0" algn="l">
              <a:spcBef>
                <a:spcPts val="1200"/>
              </a:spcBef>
              <a:spcAft>
                <a:spcPts val="0"/>
              </a:spcAft>
              <a:buNone/>
            </a:pPr>
            <a:r>
              <a:rPr lang="en" u="sng">
                <a:solidFill>
                  <a:schemeClr val="hlink"/>
                </a:solidFill>
                <a:hlinkClick r:id="rId4"/>
              </a:rPr>
              <a:t>https://aurigait.com/blog/how-does-paddle-ocr-reads-image-data/</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Steps of Plate recognition</a:t>
            </a:r>
            <a:endParaRPr/>
          </a:p>
        </p:txBody>
      </p:sp>
      <p:sp>
        <p:nvSpPr>
          <p:cNvPr id="149" name="Google Shape;149;p16"/>
          <p:cNvSpPr txBox="1"/>
          <p:nvPr>
            <p:ph idx="1" type="body"/>
          </p:nvPr>
        </p:nvSpPr>
        <p:spPr>
          <a:xfrm>
            <a:off x="627775" y="1731825"/>
            <a:ext cx="7697100" cy="3004800"/>
          </a:xfrm>
          <a:prstGeom prst="rect">
            <a:avLst/>
          </a:prstGeom>
        </p:spPr>
        <p:txBody>
          <a:bodyPr anchorCtr="0" anchor="t" bIns="91425" lIns="91425" spcFirstLastPara="1" rIns="91425" wrap="square" tIns="91425">
            <a:normAutofit fontScale="25000"/>
          </a:bodyPr>
          <a:lstStyle/>
          <a:p>
            <a:pPr indent="-325932" lvl="0" marL="457200" rtl="0" algn="l">
              <a:spcBef>
                <a:spcPts val="0"/>
              </a:spcBef>
              <a:spcAft>
                <a:spcPts val="0"/>
              </a:spcAft>
              <a:buClr>
                <a:srgbClr val="051E50"/>
              </a:buClr>
              <a:buSzPct val="100000"/>
              <a:buAutoNum type="arabicPeriod"/>
            </a:pPr>
            <a:r>
              <a:rPr lang="en" sz="6131">
                <a:solidFill>
                  <a:srgbClr val="051E50"/>
                </a:solidFill>
              </a:rPr>
              <a:t>Image Capture: High-speed cameras capture images of vehicles.</a:t>
            </a:r>
            <a:endParaRPr sz="6131">
              <a:solidFill>
                <a:srgbClr val="051E50"/>
              </a:solidFill>
            </a:endParaRPr>
          </a:p>
          <a:p>
            <a:pPr indent="-325932" lvl="0" marL="457200" rtl="0" algn="l">
              <a:spcBef>
                <a:spcPts val="0"/>
              </a:spcBef>
              <a:spcAft>
                <a:spcPts val="0"/>
              </a:spcAft>
              <a:buClr>
                <a:srgbClr val="051E50"/>
              </a:buClr>
              <a:buSzPct val="100000"/>
              <a:buAutoNum type="arabicPeriod"/>
            </a:pPr>
            <a:r>
              <a:rPr lang="en" sz="6131">
                <a:solidFill>
                  <a:srgbClr val="051E50"/>
                </a:solidFill>
                <a:highlight>
                  <a:schemeClr val="dk1"/>
                </a:highlight>
              </a:rPr>
              <a:t>Image Preprocessing: Image enhancement and noise reduction.</a:t>
            </a:r>
            <a:endParaRPr sz="6131">
              <a:solidFill>
                <a:srgbClr val="051E50"/>
              </a:solidFill>
              <a:highlight>
                <a:schemeClr val="dk1"/>
              </a:highlight>
            </a:endParaRPr>
          </a:p>
          <a:p>
            <a:pPr indent="-325932" lvl="0" marL="457200" rtl="0" algn="l">
              <a:spcBef>
                <a:spcPts val="0"/>
              </a:spcBef>
              <a:spcAft>
                <a:spcPts val="0"/>
              </a:spcAft>
              <a:buClr>
                <a:srgbClr val="051E50"/>
              </a:buClr>
              <a:buSzPct val="100000"/>
              <a:buAutoNum type="arabicPeriod"/>
            </a:pPr>
            <a:r>
              <a:rPr lang="en" sz="6131">
                <a:solidFill>
                  <a:srgbClr val="051E50"/>
                </a:solidFill>
                <a:highlight>
                  <a:schemeClr val="dk1"/>
                </a:highlight>
              </a:rPr>
              <a:t>Detection:</a:t>
            </a:r>
            <a:endParaRPr sz="6131">
              <a:solidFill>
                <a:srgbClr val="051E50"/>
              </a:solidFill>
              <a:highlight>
                <a:schemeClr val="dk1"/>
              </a:highlight>
            </a:endParaRPr>
          </a:p>
          <a:p>
            <a:pPr indent="-325932" lvl="1" marL="914400" rtl="0" algn="l">
              <a:spcBef>
                <a:spcPts val="0"/>
              </a:spcBef>
              <a:spcAft>
                <a:spcPts val="0"/>
              </a:spcAft>
              <a:buClr>
                <a:srgbClr val="051E50"/>
              </a:buClr>
              <a:buSzPct val="100000"/>
              <a:buAutoNum type="alphaLcPeriod"/>
            </a:pPr>
            <a:r>
              <a:rPr lang="en" sz="6131">
                <a:solidFill>
                  <a:srgbClr val="051E50"/>
                </a:solidFill>
                <a:highlight>
                  <a:schemeClr val="dk1"/>
                </a:highlight>
              </a:rPr>
              <a:t>License Plate Detection: Identifying the license plate within the image.</a:t>
            </a:r>
            <a:endParaRPr sz="6131">
              <a:solidFill>
                <a:srgbClr val="051E50"/>
              </a:solidFill>
              <a:highlight>
                <a:schemeClr val="dk1"/>
              </a:highlight>
            </a:endParaRPr>
          </a:p>
          <a:p>
            <a:pPr indent="-325932" lvl="1" marL="914400" rtl="0" algn="l">
              <a:spcBef>
                <a:spcPts val="0"/>
              </a:spcBef>
              <a:spcAft>
                <a:spcPts val="0"/>
              </a:spcAft>
              <a:buClr>
                <a:srgbClr val="051E50"/>
              </a:buClr>
              <a:buSzPct val="100000"/>
              <a:buAutoNum type="alphaLcPeriod"/>
            </a:pPr>
            <a:r>
              <a:rPr lang="en" sz="6131">
                <a:solidFill>
                  <a:srgbClr val="051E50"/>
                </a:solidFill>
                <a:highlight>
                  <a:schemeClr val="dk1"/>
                </a:highlight>
              </a:rPr>
              <a:t>Character Segmentation/ Detection: Isolating individual characters on the plate.</a:t>
            </a:r>
            <a:endParaRPr sz="6131">
              <a:solidFill>
                <a:srgbClr val="051E50"/>
              </a:solidFill>
              <a:highlight>
                <a:schemeClr val="dk1"/>
              </a:highlight>
            </a:endParaRPr>
          </a:p>
          <a:p>
            <a:pPr indent="-325932" lvl="0" marL="457200" rtl="0" algn="l">
              <a:spcBef>
                <a:spcPts val="0"/>
              </a:spcBef>
              <a:spcAft>
                <a:spcPts val="0"/>
              </a:spcAft>
              <a:buClr>
                <a:srgbClr val="051E50"/>
              </a:buClr>
              <a:buSzPct val="100000"/>
              <a:buAutoNum type="arabicPeriod"/>
            </a:pPr>
            <a:r>
              <a:rPr lang="en" sz="6131">
                <a:solidFill>
                  <a:srgbClr val="051E50"/>
                </a:solidFill>
                <a:highlight>
                  <a:schemeClr val="dk1"/>
                </a:highlight>
              </a:rPr>
              <a:t>Optical Character Recognition (OCR): Converting images of characters to text.</a:t>
            </a:r>
            <a:endParaRPr sz="6131">
              <a:solidFill>
                <a:srgbClr val="051E50"/>
              </a:solidFill>
              <a:highlight>
                <a:schemeClr val="dk1"/>
              </a:highlight>
            </a:endParaRPr>
          </a:p>
          <a:p>
            <a:pPr indent="-325932" lvl="0" marL="457200" rtl="0" algn="l">
              <a:spcBef>
                <a:spcPts val="0"/>
              </a:spcBef>
              <a:spcAft>
                <a:spcPts val="0"/>
              </a:spcAft>
              <a:buClr>
                <a:srgbClr val="051E50"/>
              </a:buClr>
              <a:buSzPct val="100000"/>
              <a:buAutoNum type="arabicPeriod"/>
            </a:pPr>
            <a:r>
              <a:rPr lang="en" sz="6131">
                <a:solidFill>
                  <a:srgbClr val="051E50"/>
                </a:solidFill>
              </a:rPr>
              <a:t>Data Analysis: Cross-referencing with databases for information retrieval.Detect and localize a license plate in an input image/frame</a:t>
            </a:r>
            <a:endParaRPr sz="6131">
              <a:solidFill>
                <a:srgbClr val="051E50"/>
              </a:solidFill>
            </a:endParaRPr>
          </a:p>
          <a:p>
            <a:pPr indent="0" lvl="0" marL="457200" rtl="0" algn="l">
              <a:spcBef>
                <a:spcPts val="1200"/>
              </a:spcBef>
              <a:spcAft>
                <a:spcPts val="0"/>
              </a:spcAft>
              <a:buNone/>
            </a:pPr>
            <a:r>
              <a:t/>
            </a:r>
            <a:endParaRPr b="1" sz="1500">
              <a:solidFill>
                <a:srgbClr val="FF0000"/>
              </a:solidFill>
              <a:latin typeface="Arial"/>
              <a:ea typeface="Arial"/>
              <a:cs typeface="Arial"/>
              <a:sym typeface="Arial"/>
            </a:endParaRPr>
          </a:p>
          <a:p>
            <a:pPr indent="0" lvl="0" marL="0" rtl="0" algn="l">
              <a:spcBef>
                <a:spcPts val="1200"/>
              </a:spcBef>
              <a:spcAft>
                <a:spcPts val="1200"/>
              </a:spcAft>
              <a:buNone/>
            </a:pPr>
            <a:r>
              <a:t/>
            </a:r>
            <a:endParaRPr sz="1500">
              <a:solidFill>
                <a:srgbClr val="051E5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Input and output</a:t>
            </a:r>
            <a:endParaRPr/>
          </a:p>
        </p:txBody>
      </p:sp>
      <p:pic>
        <p:nvPicPr>
          <p:cNvPr id="155" name="Google Shape;155;p17"/>
          <p:cNvPicPr preferRelativeResize="0"/>
          <p:nvPr/>
        </p:nvPicPr>
        <p:blipFill>
          <a:blip r:embed="rId3">
            <a:alphaModFix/>
          </a:blip>
          <a:stretch>
            <a:fillRect/>
          </a:stretch>
        </p:blipFill>
        <p:spPr>
          <a:xfrm>
            <a:off x="628288" y="2041375"/>
            <a:ext cx="7887421" cy="2260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License plate detection</a:t>
            </a:r>
            <a:endParaRPr/>
          </a:p>
        </p:txBody>
      </p:sp>
      <p:sp>
        <p:nvSpPr>
          <p:cNvPr id="161" name="Google Shape;161;p18"/>
          <p:cNvSpPr txBox="1"/>
          <p:nvPr>
            <p:ph idx="1" type="body"/>
          </p:nvPr>
        </p:nvSpPr>
        <p:spPr>
          <a:xfrm>
            <a:off x="760700" y="1634900"/>
            <a:ext cx="7505700" cy="1002900"/>
          </a:xfrm>
          <a:prstGeom prst="rect">
            <a:avLst/>
          </a:prstGeom>
        </p:spPr>
        <p:txBody>
          <a:bodyPr anchorCtr="0" anchor="t" bIns="91425" lIns="91425" spcFirstLastPara="1" rIns="91425" wrap="square" tIns="91425">
            <a:normAutofit/>
          </a:bodyPr>
          <a:lstStyle/>
          <a:p>
            <a:pPr indent="0" lvl="0" marL="0" rtl="0" algn="l">
              <a:spcBef>
                <a:spcPts val="300"/>
              </a:spcBef>
              <a:spcAft>
                <a:spcPts val="0"/>
              </a:spcAft>
              <a:buNone/>
            </a:pPr>
            <a:r>
              <a:rPr lang="en" sz="1600">
                <a:solidFill>
                  <a:srgbClr val="051E50"/>
                </a:solidFill>
                <a:highlight>
                  <a:srgbClr val="FFFFFF"/>
                </a:highlight>
                <a:latin typeface="Arial"/>
                <a:ea typeface="Arial"/>
                <a:cs typeface="Arial"/>
                <a:sym typeface="Arial"/>
              </a:rPr>
              <a:t>There are 2 types of license plate that we would like to detect</a:t>
            </a:r>
            <a:endParaRPr sz="1600">
              <a:solidFill>
                <a:srgbClr val="051E50"/>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a:p>
        </p:txBody>
      </p:sp>
      <p:pic>
        <p:nvPicPr>
          <p:cNvPr id="162" name="Google Shape;162;p18"/>
          <p:cNvPicPr preferRelativeResize="0"/>
          <p:nvPr/>
        </p:nvPicPr>
        <p:blipFill rotWithShape="1">
          <a:blip r:embed="rId3">
            <a:alphaModFix/>
          </a:blip>
          <a:srcRect b="60929" l="0" r="911" t="0"/>
          <a:stretch/>
        </p:blipFill>
        <p:spPr>
          <a:xfrm>
            <a:off x="474450" y="2812950"/>
            <a:ext cx="4632801" cy="1068300"/>
          </a:xfrm>
          <a:prstGeom prst="rect">
            <a:avLst/>
          </a:prstGeom>
          <a:noFill/>
          <a:ln>
            <a:noFill/>
          </a:ln>
        </p:spPr>
      </p:pic>
      <p:pic>
        <p:nvPicPr>
          <p:cNvPr id="163" name="Google Shape;163;p18"/>
          <p:cNvPicPr preferRelativeResize="0"/>
          <p:nvPr/>
        </p:nvPicPr>
        <p:blipFill rotWithShape="1">
          <a:blip r:embed="rId3">
            <a:alphaModFix/>
          </a:blip>
          <a:srcRect b="6172" l="21847" r="13686" t="39679"/>
          <a:stretch/>
        </p:blipFill>
        <p:spPr>
          <a:xfrm>
            <a:off x="5488225" y="2452725"/>
            <a:ext cx="3102426" cy="1524000"/>
          </a:xfrm>
          <a:prstGeom prst="rect">
            <a:avLst/>
          </a:prstGeom>
          <a:noFill/>
          <a:ln>
            <a:noFill/>
          </a:ln>
        </p:spPr>
      </p:pic>
      <p:sp>
        <p:nvSpPr>
          <p:cNvPr id="164" name="Google Shape;164;p18"/>
          <p:cNvSpPr txBox="1"/>
          <p:nvPr>
            <p:ph idx="1" type="body"/>
          </p:nvPr>
        </p:nvSpPr>
        <p:spPr>
          <a:xfrm>
            <a:off x="1933125" y="3976725"/>
            <a:ext cx="1931400" cy="57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rgbClr val="1F2328"/>
                </a:solidFill>
                <a:highlight>
                  <a:srgbClr val="FFFFFF"/>
                </a:highlight>
                <a:latin typeface="Arial"/>
                <a:ea typeface="Arial"/>
                <a:cs typeface="Arial"/>
                <a:sym typeface="Arial"/>
              </a:rPr>
              <a:t>1 line plate</a:t>
            </a:r>
            <a:endParaRPr/>
          </a:p>
        </p:txBody>
      </p:sp>
      <p:sp>
        <p:nvSpPr>
          <p:cNvPr id="165" name="Google Shape;165;p18"/>
          <p:cNvSpPr txBox="1"/>
          <p:nvPr>
            <p:ph idx="1" type="body"/>
          </p:nvPr>
        </p:nvSpPr>
        <p:spPr>
          <a:xfrm>
            <a:off x="6249300" y="4038425"/>
            <a:ext cx="1931400" cy="57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rgbClr val="1F2328"/>
                </a:solidFill>
                <a:highlight>
                  <a:srgbClr val="FFFFFF"/>
                </a:highlight>
                <a:latin typeface="Arial"/>
                <a:ea typeface="Arial"/>
                <a:cs typeface="Arial"/>
                <a:sym typeface="Arial"/>
              </a:rPr>
              <a:t>2</a:t>
            </a:r>
            <a:r>
              <a:rPr lang="en" sz="1200">
                <a:solidFill>
                  <a:srgbClr val="1F2328"/>
                </a:solidFill>
                <a:highlight>
                  <a:srgbClr val="FFFFFF"/>
                </a:highlight>
                <a:latin typeface="Arial"/>
                <a:ea typeface="Arial"/>
                <a:cs typeface="Arial"/>
                <a:sym typeface="Arial"/>
              </a:rPr>
              <a:t> lines plate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Character recognition</a:t>
            </a:r>
            <a:endParaRPr/>
          </a:p>
        </p:txBody>
      </p:sp>
      <p:sp>
        <p:nvSpPr>
          <p:cNvPr id="171" name="Google Shape;171;p19"/>
          <p:cNvSpPr txBox="1"/>
          <p:nvPr>
            <p:ph idx="1" type="body"/>
          </p:nvPr>
        </p:nvSpPr>
        <p:spPr>
          <a:xfrm>
            <a:off x="4370550" y="1638350"/>
            <a:ext cx="3675000" cy="2962800"/>
          </a:xfrm>
          <a:prstGeom prst="rect">
            <a:avLst/>
          </a:prstGeom>
        </p:spPr>
        <p:txBody>
          <a:bodyPr anchorCtr="0" anchor="t" bIns="91425" lIns="91425" spcFirstLastPara="1" rIns="91425" wrap="square" tIns="91425">
            <a:normAutofit/>
          </a:bodyPr>
          <a:lstStyle/>
          <a:p>
            <a:pPr indent="0" lvl="0" marL="0" rtl="0" algn="l">
              <a:spcBef>
                <a:spcPts val="300"/>
              </a:spcBef>
              <a:spcAft>
                <a:spcPts val="0"/>
              </a:spcAft>
              <a:buNone/>
            </a:pPr>
            <a:r>
              <a:rPr lang="en" sz="1600">
                <a:solidFill>
                  <a:srgbClr val="051E50"/>
                </a:solidFill>
                <a:highlight>
                  <a:srgbClr val="FFFFFF"/>
                </a:highlight>
              </a:rPr>
              <a:t>According to the Vietnamese license plate rules, the characters will be classified into 32 classes:</a:t>
            </a:r>
            <a:endParaRPr sz="1600">
              <a:solidFill>
                <a:srgbClr val="051E50"/>
              </a:solidFill>
              <a:highlight>
                <a:srgbClr val="FFFFFF"/>
              </a:highlight>
            </a:endParaRPr>
          </a:p>
          <a:p>
            <a:pPr indent="-330200" lvl="0" marL="457200" rtl="0" algn="l">
              <a:spcBef>
                <a:spcPts val="1200"/>
              </a:spcBef>
              <a:spcAft>
                <a:spcPts val="0"/>
              </a:spcAft>
              <a:buClr>
                <a:srgbClr val="051E50"/>
              </a:buClr>
              <a:buSzPts val="1600"/>
              <a:buChar char="●"/>
            </a:pPr>
            <a:r>
              <a:rPr lang="en" sz="1600">
                <a:solidFill>
                  <a:srgbClr val="051E50"/>
                </a:solidFill>
                <a:highlight>
                  <a:srgbClr val="FFFFFF"/>
                </a:highlight>
              </a:rPr>
              <a:t>20 letters: A, B, C, D, E, F, G, H, K, L, M, N, P, S, T, U, V, X, Y, Z</a:t>
            </a:r>
            <a:endParaRPr sz="1600">
              <a:solidFill>
                <a:srgbClr val="051E50"/>
              </a:solidFill>
              <a:highlight>
                <a:srgbClr val="FFFFFF"/>
              </a:highlight>
            </a:endParaRPr>
          </a:p>
          <a:p>
            <a:pPr indent="-330200" lvl="0" marL="457200" rtl="0" algn="l">
              <a:spcBef>
                <a:spcPts val="0"/>
              </a:spcBef>
              <a:spcAft>
                <a:spcPts val="0"/>
              </a:spcAft>
              <a:buClr>
                <a:srgbClr val="051E50"/>
              </a:buClr>
              <a:buSzPts val="1600"/>
              <a:buChar char="●"/>
            </a:pPr>
            <a:r>
              <a:rPr lang="en" sz="1600">
                <a:solidFill>
                  <a:srgbClr val="051E50"/>
                </a:solidFill>
                <a:highlight>
                  <a:srgbClr val="FFFFFF"/>
                </a:highlight>
              </a:rPr>
              <a:t>10 numbers: 1,2,3,4,5,6,7,8,9,0</a:t>
            </a:r>
            <a:endParaRPr sz="1600">
              <a:solidFill>
                <a:srgbClr val="051E50"/>
              </a:solidFill>
              <a:highlight>
                <a:srgbClr val="FFFFFF"/>
              </a:highlight>
            </a:endParaRPr>
          </a:p>
          <a:p>
            <a:pPr indent="-330200" lvl="0" marL="457200" rtl="0" algn="l">
              <a:spcBef>
                <a:spcPts val="0"/>
              </a:spcBef>
              <a:spcAft>
                <a:spcPts val="0"/>
              </a:spcAft>
              <a:buClr>
                <a:srgbClr val="051E50"/>
              </a:buClr>
              <a:buSzPts val="1600"/>
              <a:buChar char="●"/>
            </a:pPr>
            <a:r>
              <a:rPr lang="en" sz="1600">
                <a:solidFill>
                  <a:srgbClr val="051E50"/>
                </a:solidFill>
                <a:highlight>
                  <a:srgbClr val="FFFFFF"/>
                </a:highlight>
              </a:rPr>
              <a:t>2 special characters: -, .</a:t>
            </a:r>
            <a:endParaRPr sz="1600">
              <a:solidFill>
                <a:srgbClr val="051E50"/>
              </a:solidFill>
              <a:highlight>
                <a:srgbClr val="FFFFFF"/>
              </a:highlight>
            </a:endParaRPr>
          </a:p>
          <a:p>
            <a:pPr indent="0" lvl="0" marL="0" rtl="0" algn="l">
              <a:spcBef>
                <a:spcPts val="1200"/>
              </a:spcBef>
              <a:spcAft>
                <a:spcPts val="1200"/>
              </a:spcAft>
              <a:buNone/>
            </a:pPr>
            <a:r>
              <a:t/>
            </a:r>
            <a:endParaRPr sz="1600"/>
          </a:p>
        </p:txBody>
      </p:sp>
      <p:pic>
        <p:nvPicPr>
          <p:cNvPr id="172" name="Google Shape;172;p19"/>
          <p:cNvPicPr preferRelativeResize="0"/>
          <p:nvPr/>
        </p:nvPicPr>
        <p:blipFill>
          <a:blip r:embed="rId3">
            <a:alphaModFix/>
          </a:blip>
          <a:stretch>
            <a:fillRect/>
          </a:stretch>
        </p:blipFill>
        <p:spPr>
          <a:xfrm>
            <a:off x="873250" y="1584575"/>
            <a:ext cx="3194400" cy="3157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0"/>
          <p:cNvSpPr txBox="1"/>
          <p:nvPr>
            <p:ph type="title"/>
          </p:nvPr>
        </p:nvSpPr>
        <p:spPr>
          <a:xfrm>
            <a:off x="862450" y="52690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Initial Solution</a:t>
            </a:r>
            <a:endParaRPr/>
          </a:p>
        </p:txBody>
      </p:sp>
      <p:pic>
        <p:nvPicPr>
          <p:cNvPr id="178" name="Google Shape;178;p20"/>
          <p:cNvPicPr preferRelativeResize="0"/>
          <p:nvPr/>
        </p:nvPicPr>
        <p:blipFill>
          <a:blip r:embed="rId3">
            <a:alphaModFix/>
          </a:blip>
          <a:stretch>
            <a:fillRect/>
          </a:stretch>
        </p:blipFill>
        <p:spPr>
          <a:xfrm>
            <a:off x="1184388" y="1296200"/>
            <a:ext cx="6861824" cy="3357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txBox="1"/>
          <p:nvPr>
            <p:ph type="title"/>
          </p:nvPr>
        </p:nvSpPr>
        <p:spPr>
          <a:xfrm>
            <a:off x="663275"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Image preprocessing</a:t>
            </a:r>
            <a:endParaRPr/>
          </a:p>
        </p:txBody>
      </p:sp>
      <p:sp>
        <p:nvSpPr>
          <p:cNvPr id="184" name="Google Shape;184;p21"/>
          <p:cNvSpPr txBox="1"/>
          <p:nvPr>
            <p:ph idx="1" type="body"/>
          </p:nvPr>
        </p:nvSpPr>
        <p:spPr>
          <a:xfrm>
            <a:off x="758550" y="1821875"/>
            <a:ext cx="3527700" cy="2448000"/>
          </a:xfrm>
          <a:prstGeom prst="rect">
            <a:avLst/>
          </a:prstGeom>
        </p:spPr>
        <p:txBody>
          <a:bodyPr anchorCtr="0" anchor="t" bIns="91425" lIns="91425" spcFirstLastPara="1" rIns="91425" wrap="square" tIns="91425">
            <a:normAutofit fontScale="55000" lnSpcReduction="10000"/>
          </a:bodyPr>
          <a:lstStyle/>
          <a:p>
            <a:pPr indent="0" lvl="0" marL="0" rtl="0" algn="l">
              <a:spcBef>
                <a:spcPts val="0"/>
              </a:spcBef>
              <a:spcAft>
                <a:spcPts val="0"/>
              </a:spcAft>
              <a:buNone/>
            </a:pPr>
            <a:r>
              <a:rPr lang="en" sz="2550">
                <a:solidFill>
                  <a:srgbClr val="051E50"/>
                </a:solidFill>
                <a:highlight>
                  <a:srgbClr val="FFFFFF"/>
                </a:highlight>
              </a:rPr>
              <a:t>There are 4 main stages in preprocessing the image</a:t>
            </a:r>
            <a:endParaRPr sz="2550">
              <a:solidFill>
                <a:srgbClr val="051E50"/>
              </a:solidFill>
              <a:highlight>
                <a:srgbClr val="FFFFFF"/>
              </a:highlight>
            </a:endParaRPr>
          </a:p>
          <a:p>
            <a:pPr indent="-317658" lvl="0" marL="457200" rtl="0" algn="l">
              <a:spcBef>
                <a:spcPts val="1200"/>
              </a:spcBef>
              <a:spcAft>
                <a:spcPts val="0"/>
              </a:spcAft>
              <a:buClr>
                <a:srgbClr val="051E50"/>
              </a:buClr>
              <a:buSzPct val="100000"/>
              <a:buAutoNum type="arabicPeriod"/>
            </a:pPr>
            <a:r>
              <a:rPr lang="en" sz="2550">
                <a:solidFill>
                  <a:srgbClr val="051E50"/>
                </a:solidFill>
                <a:highlight>
                  <a:srgbClr val="FFFFFF"/>
                </a:highlight>
              </a:rPr>
              <a:t>Gray scaling</a:t>
            </a:r>
            <a:endParaRPr sz="2550">
              <a:solidFill>
                <a:srgbClr val="051E50"/>
              </a:solidFill>
              <a:highlight>
                <a:srgbClr val="FFFFFF"/>
              </a:highlight>
            </a:endParaRPr>
          </a:p>
          <a:p>
            <a:pPr indent="-317658" lvl="0" marL="457200" rtl="0" algn="l">
              <a:spcBef>
                <a:spcPts val="0"/>
              </a:spcBef>
              <a:spcAft>
                <a:spcPts val="0"/>
              </a:spcAft>
              <a:buClr>
                <a:srgbClr val="051E50"/>
              </a:buClr>
              <a:buSzPct val="100000"/>
              <a:buAutoNum type="arabicPeriod"/>
            </a:pPr>
            <a:r>
              <a:rPr lang="en" sz="2550">
                <a:solidFill>
                  <a:srgbClr val="051E50"/>
                </a:solidFill>
                <a:highlight>
                  <a:srgbClr val="FFFFFF"/>
                </a:highlight>
              </a:rPr>
              <a:t>Increasing the contrast level</a:t>
            </a:r>
            <a:endParaRPr sz="2550">
              <a:solidFill>
                <a:srgbClr val="051E50"/>
              </a:solidFill>
              <a:highlight>
                <a:srgbClr val="FFFFFF"/>
              </a:highlight>
            </a:endParaRPr>
          </a:p>
          <a:p>
            <a:pPr indent="-317658" lvl="0" marL="457200" rtl="0" algn="l">
              <a:spcBef>
                <a:spcPts val="0"/>
              </a:spcBef>
              <a:spcAft>
                <a:spcPts val="0"/>
              </a:spcAft>
              <a:buClr>
                <a:srgbClr val="051E50"/>
              </a:buClr>
              <a:buSzPct val="100000"/>
              <a:buAutoNum type="arabicPeriod"/>
            </a:pPr>
            <a:r>
              <a:rPr lang="en" sz="2550">
                <a:solidFill>
                  <a:srgbClr val="051E50"/>
                </a:solidFill>
                <a:highlight>
                  <a:srgbClr val="FFFFFF"/>
                </a:highlight>
              </a:rPr>
              <a:t>Noise Decreasing by Gaussian filter</a:t>
            </a:r>
            <a:endParaRPr sz="2550">
              <a:solidFill>
                <a:srgbClr val="051E50"/>
              </a:solidFill>
              <a:highlight>
                <a:srgbClr val="FFFFFF"/>
              </a:highlight>
            </a:endParaRPr>
          </a:p>
          <a:p>
            <a:pPr indent="-317658" lvl="0" marL="457200" rtl="0" algn="l">
              <a:spcBef>
                <a:spcPts val="0"/>
              </a:spcBef>
              <a:spcAft>
                <a:spcPts val="0"/>
              </a:spcAft>
              <a:buClr>
                <a:srgbClr val="051E50"/>
              </a:buClr>
              <a:buSzPct val="100000"/>
              <a:buAutoNum type="arabicPeriod"/>
            </a:pPr>
            <a:r>
              <a:rPr lang="en" sz="2550">
                <a:solidFill>
                  <a:srgbClr val="051E50"/>
                </a:solidFill>
                <a:highlight>
                  <a:srgbClr val="FFFFFF"/>
                </a:highlight>
              </a:rPr>
              <a:t>Adaptive threshold for image binarization</a:t>
            </a:r>
            <a:endParaRPr sz="2550">
              <a:solidFill>
                <a:srgbClr val="051E50"/>
              </a:solidFill>
              <a:highlight>
                <a:srgbClr val="FFFFFF"/>
              </a:highlight>
            </a:endParaRPr>
          </a:p>
          <a:p>
            <a:pPr indent="0" lvl="0" marL="0" rtl="0" algn="l">
              <a:spcBef>
                <a:spcPts val="1200"/>
              </a:spcBef>
              <a:spcAft>
                <a:spcPts val="0"/>
              </a:spcAft>
              <a:buNone/>
            </a:pPr>
            <a:r>
              <a:t/>
            </a:r>
            <a:endParaRPr sz="1200">
              <a:solidFill>
                <a:srgbClr val="1F2328"/>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a:p>
        </p:txBody>
      </p:sp>
      <p:pic>
        <p:nvPicPr>
          <p:cNvPr id="185" name="Google Shape;185;p21"/>
          <p:cNvPicPr preferRelativeResize="0"/>
          <p:nvPr/>
        </p:nvPicPr>
        <p:blipFill rotWithShape="1">
          <a:blip r:embed="rId3">
            <a:alphaModFix/>
          </a:blip>
          <a:srcRect b="39828" l="4065" r="47477" t="1104"/>
          <a:stretch/>
        </p:blipFill>
        <p:spPr>
          <a:xfrm>
            <a:off x="4424800" y="1853025"/>
            <a:ext cx="4000502" cy="23856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